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3.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4.xml" ContentType="application/vnd.openxmlformats-officedocument.themeOverride+xml"/>
  <Override PartName="/ppt/notesSlides/notesSlide32.xml" ContentType="application/vnd.openxmlformats-officedocument.presentationml.notesSlide+xml"/>
  <Override PartName="/ppt/theme/themeOverride5.xml" ContentType="application/vnd.openxmlformats-officedocument.themeOverr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310" r:id="rId4"/>
    <p:sldId id="313" r:id="rId5"/>
    <p:sldId id="311" r:id="rId6"/>
    <p:sldId id="258" r:id="rId7"/>
    <p:sldId id="261" r:id="rId8"/>
    <p:sldId id="263" r:id="rId9"/>
    <p:sldId id="312" r:id="rId10"/>
    <p:sldId id="287" r:id="rId11"/>
    <p:sldId id="293" r:id="rId12"/>
    <p:sldId id="259" r:id="rId13"/>
    <p:sldId id="266" r:id="rId14"/>
    <p:sldId id="260" r:id="rId15"/>
    <p:sldId id="288" r:id="rId16"/>
    <p:sldId id="289" r:id="rId17"/>
    <p:sldId id="291" r:id="rId18"/>
    <p:sldId id="294" r:id="rId19"/>
    <p:sldId id="292" r:id="rId20"/>
    <p:sldId id="296" r:id="rId21"/>
    <p:sldId id="271" r:id="rId22"/>
    <p:sldId id="298" r:id="rId23"/>
    <p:sldId id="300" r:id="rId24"/>
    <p:sldId id="302" r:id="rId25"/>
    <p:sldId id="273" r:id="rId26"/>
    <p:sldId id="306" r:id="rId27"/>
    <p:sldId id="274" r:id="rId28"/>
    <p:sldId id="308" r:id="rId29"/>
    <p:sldId id="309" r:id="rId30"/>
    <p:sldId id="275" r:id="rId31"/>
    <p:sldId id="315" r:id="rId32"/>
    <p:sldId id="316" r:id="rId33"/>
    <p:sldId id="318" r:id="rId34"/>
    <p:sldId id="319" r:id="rId35"/>
    <p:sldId id="282" r:id="rId36"/>
    <p:sldId id="32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5E4"/>
    <a:srgbClr val="D14E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0" autoAdjust="0"/>
    <p:restoredTop sz="85490" autoAdjust="0"/>
  </p:normalViewPr>
  <p:slideViewPr>
    <p:cSldViewPr snapToGrid="0">
      <p:cViewPr varScale="1">
        <p:scale>
          <a:sx n="76" d="100"/>
          <a:sy n="76" d="100"/>
        </p:scale>
        <p:origin x="802" y="5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1C24A7-DDEE-45DB-9AFA-79E35FE52AA2}" type="datetimeFigureOut">
              <a:rPr lang="en-US" smtClean="0"/>
              <a:t>7/2/2014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1E1856-1348-4335-9800-C862915AAB69}" type="slidenum">
              <a:rPr lang="en-US" smtClean="0"/>
              <a:t>‹#›</a:t>
            </a:fld>
            <a:endParaRPr lang="en-US"/>
          </a:p>
        </p:txBody>
      </p:sp>
    </p:spTree>
    <p:extLst>
      <p:ext uri="{BB962C8B-B14F-4D97-AF65-F5344CB8AC3E}">
        <p14:creationId xmlns:p14="http://schemas.microsoft.com/office/powerpoint/2010/main" val="3495212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1E1856-1348-4335-9800-C862915AAB69}" type="slidenum">
              <a:rPr lang="en-US" smtClean="0"/>
              <a:t>1</a:t>
            </a:fld>
            <a:endParaRPr lang="en-US"/>
          </a:p>
        </p:txBody>
      </p:sp>
    </p:spTree>
    <p:extLst>
      <p:ext uri="{BB962C8B-B14F-4D97-AF65-F5344CB8AC3E}">
        <p14:creationId xmlns:p14="http://schemas.microsoft.com/office/powerpoint/2010/main" val="399578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know, imaginative education engages learners in thinking</a:t>
            </a:r>
            <a:r>
              <a:rPr lang="en-US" baseline="0" dirty="0" smtClean="0"/>
              <a:t> of possibilities, lifting some constraints.  Even outside of a classroom setting, or in terms of looking at opportunities to spread creative ideas and ways of thinking about learning, we see a real synchrony in what we do, we jive with it, unicorns and butterflies, bob </a:t>
            </a:r>
            <a:r>
              <a:rPr lang="en-US" baseline="0" dirty="0" err="1" smtClean="0"/>
              <a:t>marley</a:t>
            </a:r>
            <a:r>
              <a:rPr lang="en-US" baseline="0" dirty="0" smtClean="0"/>
              <a:t> and drum circles.  </a:t>
            </a:r>
            <a:endParaRPr lang="en-US" dirty="0"/>
          </a:p>
        </p:txBody>
      </p:sp>
      <p:sp>
        <p:nvSpPr>
          <p:cNvPr id="4" name="Slide Number Placeholder 3"/>
          <p:cNvSpPr>
            <a:spLocks noGrp="1"/>
          </p:cNvSpPr>
          <p:nvPr>
            <p:ph type="sldNum" sz="quarter" idx="10"/>
          </p:nvPr>
        </p:nvSpPr>
        <p:spPr/>
        <p:txBody>
          <a:bodyPr/>
          <a:lstStyle/>
          <a:p>
            <a:fld id="{A41E1856-1348-4335-9800-C862915AAB69}" type="slidenum">
              <a:rPr lang="en-US" smtClean="0"/>
              <a:t>10</a:t>
            </a:fld>
            <a:endParaRPr lang="en-US"/>
          </a:p>
        </p:txBody>
      </p:sp>
    </p:spTree>
    <p:extLst>
      <p:ext uri="{BB962C8B-B14F-4D97-AF65-F5344CB8AC3E}">
        <p14:creationId xmlns:p14="http://schemas.microsoft.com/office/powerpoint/2010/main" val="2670604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Bullet</a:t>
            </a:r>
            <a:r>
              <a:rPr lang="en-US" baseline="0" dirty="0" smtClean="0"/>
              <a:t> 3: Lilianna quote about Ted Talks</a:t>
            </a:r>
            <a:endParaRPr lang="en-US" dirty="0"/>
          </a:p>
        </p:txBody>
      </p:sp>
      <p:sp>
        <p:nvSpPr>
          <p:cNvPr id="4" name="Slide Number Placeholder 3"/>
          <p:cNvSpPr>
            <a:spLocks noGrp="1"/>
          </p:cNvSpPr>
          <p:nvPr>
            <p:ph type="sldNum" sz="quarter" idx="10"/>
          </p:nvPr>
        </p:nvSpPr>
        <p:spPr/>
        <p:txBody>
          <a:bodyPr/>
          <a:lstStyle/>
          <a:p>
            <a:fld id="{A41E1856-1348-4335-9800-C862915AAB69}" type="slidenum">
              <a:rPr lang="en-US" smtClean="0"/>
              <a:t>11</a:t>
            </a:fld>
            <a:endParaRPr lang="en-US"/>
          </a:p>
        </p:txBody>
      </p:sp>
    </p:spTree>
    <p:extLst>
      <p:ext uri="{BB962C8B-B14F-4D97-AF65-F5344CB8AC3E}">
        <p14:creationId xmlns:p14="http://schemas.microsoft.com/office/powerpoint/2010/main" val="3071777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idea was based on the research</a:t>
            </a:r>
            <a:r>
              <a:rPr lang="en-US" baseline="0" dirty="0" smtClean="0"/>
              <a:t> we had done.  We wanted to get girls to imagine themselves doing a broader array of things.  To get them to think about trying new things that they would have self-inhibited from due to pre-conceived notions.</a:t>
            </a:r>
            <a:endParaRPr lang="en-US" dirty="0"/>
          </a:p>
        </p:txBody>
      </p:sp>
      <p:sp>
        <p:nvSpPr>
          <p:cNvPr id="4" name="Slide Number Placeholder 3"/>
          <p:cNvSpPr>
            <a:spLocks noGrp="1"/>
          </p:cNvSpPr>
          <p:nvPr>
            <p:ph type="sldNum" sz="quarter" idx="10"/>
          </p:nvPr>
        </p:nvSpPr>
        <p:spPr/>
        <p:txBody>
          <a:bodyPr/>
          <a:lstStyle/>
          <a:p>
            <a:fld id="{A41E1856-1348-4335-9800-C862915AAB69}" type="slidenum">
              <a:rPr lang="en-US" smtClean="0"/>
              <a:t>12</a:t>
            </a:fld>
            <a:endParaRPr lang="en-US"/>
          </a:p>
        </p:txBody>
      </p:sp>
    </p:spTree>
    <p:extLst>
      <p:ext uri="{BB962C8B-B14F-4D97-AF65-F5344CB8AC3E}">
        <p14:creationId xmlns:p14="http://schemas.microsoft.com/office/powerpoint/2010/main" val="1842200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The idea began to emerge for this group after a few structured interviews with teenage boys.  Several of them expressed interest in gaming, game design, programming or film.  Nearly all had taken some sort of class, outside of school, in one of those subjects and when asked, expressed that very few females were present.  Even prior to actually interviewing teenage girls, it was becoming increasingly evident that they were going to be drawn to different experiences than the boys.</a:t>
            </a:r>
            <a:endParaRPr lang="en-US" b="0" dirty="0" smtClean="0">
              <a:effectLst/>
            </a:endParaRPr>
          </a:p>
          <a:p>
            <a:r>
              <a:rPr lang="en-US" b="0" dirty="0" smtClean="0">
                <a:effectLst/>
              </a:rPr>
              <a:t/>
            </a:r>
            <a:br>
              <a:rPr lang="en-US" b="0" dirty="0" smtClean="0">
                <a:effectLst/>
              </a:rPr>
            </a:br>
            <a:endParaRPr lang="en-US" dirty="0"/>
          </a:p>
        </p:txBody>
      </p:sp>
      <p:sp>
        <p:nvSpPr>
          <p:cNvPr id="4" name="Slide Number Placeholder 3"/>
          <p:cNvSpPr>
            <a:spLocks noGrp="1"/>
          </p:cNvSpPr>
          <p:nvPr>
            <p:ph type="sldNum" sz="quarter" idx="10"/>
          </p:nvPr>
        </p:nvSpPr>
        <p:spPr/>
        <p:txBody>
          <a:bodyPr/>
          <a:lstStyle/>
          <a:p>
            <a:fld id="{A41E1856-1348-4335-9800-C862915AAB69}" type="slidenum">
              <a:rPr lang="en-US" smtClean="0"/>
              <a:t>14</a:t>
            </a:fld>
            <a:endParaRPr lang="en-US"/>
          </a:p>
        </p:txBody>
      </p:sp>
    </p:spTree>
    <p:extLst>
      <p:ext uri="{BB962C8B-B14F-4D97-AF65-F5344CB8AC3E}">
        <p14:creationId xmlns:p14="http://schemas.microsoft.com/office/powerpoint/2010/main" val="2926544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of the outings</a:t>
            </a:r>
            <a:r>
              <a:rPr lang="en-US" baseline="0" dirty="0" smtClean="0"/>
              <a:t> we took the girls on were designed to give them a glimpse of things they considered pretty risky/extreme or perhaps “not them” but things of interest that they had clearly imagined themselves doing</a:t>
            </a:r>
            <a:endParaRPr lang="en-US" dirty="0"/>
          </a:p>
        </p:txBody>
      </p:sp>
      <p:sp>
        <p:nvSpPr>
          <p:cNvPr id="4" name="Slide Number Placeholder 3"/>
          <p:cNvSpPr>
            <a:spLocks noGrp="1"/>
          </p:cNvSpPr>
          <p:nvPr>
            <p:ph type="sldNum" sz="quarter" idx="10"/>
          </p:nvPr>
        </p:nvSpPr>
        <p:spPr/>
        <p:txBody>
          <a:bodyPr/>
          <a:lstStyle/>
          <a:p>
            <a:fld id="{A41E1856-1348-4335-9800-C862915AAB69}" type="slidenum">
              <a:rPr lang="en-US" smtClean="0"/>
              <a:t>15</a:t>
            </a:fld>
            <a:endParaRPr lang="en-US"/>
          </a:p>
        </p:txBody>
      </p:sp>
    </p:spTree>
    <p:extLst>
      <p:ext uri="{BB962C8B-B14F-4D97-AF65-F5344CB8AC3E}">
        <p14:creationId xmlns:p14="http://schemas.microsoft.com/office/powerpoint/2010/main" val="3486740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Pg</a:t>
            </a:r>
            <a:r>
              <a:rPr lang="en-US" dirty="0" smtClean="0"/>
              <a:t> 87 in Kieran’s book…looking at a</a:t>
            </a:r>
            <a:r>
              <a:rPr lang="en-US" baseline="0" dirty="0" smtClean="0"/>
              <a:t> jigsaw or holographic approach to understanding: </a:t>
            </a:r>
            <a:r>
              <a:rPr lang="en-US" sz="1200" b="1" dirty="0" smtClean="0">
                <a:solidFill>
                  <a:srgbClr val="D14E1D"/>
                </a:solidFill>
                <a:effectLst>
                  <a:outerShdw blurRad="368300" dist="139700" dir="2700000" algn="tl" rotWithShape="0">
                    <a:prstClr val="black">
                      <a:alpha val="40000"/>
                    </a:prstClr>
                  </a:outerShdw>
                </a:effectLst>
              </a:rPr>
              <a:t>“It is just entertainment, not important learning” – Liliana quote about ted talk</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41E1856-1348-4335-9800-C862915AAB69}" type="slidenum">
              <a:rPr lang="en-US" smtClean="0"/>
              <a:t>16</a:t>
            </a:fld>
            <a:endParaRPr lang="en-US"/>
          </a:p>
        </p:txBody>
      </p:sp>
    </p:spTree>
    <p:extLst>
      <p:ext uri="{BB962C8B-B14F-4D97-AF65-F5344CB8AC3E}">
        <p14:creationId xmlns:p14="http://schemas.microsoft.com/office/powerpoint/2010/main" val="3727046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Kieran talks about how</a:t>
            </a:r>
            <a:r>
              <a:rPr lang="en-US" baseline="0" dirty="0" smtClean="0"/>
              <a:t> human beings have created our knowledge and through these experiences they have had a unique opportunity to look through the lenses of other creators to see and experience </a:t>
            </a:r>
            <a:r>
              <a:rPr lang="en-US" baseline="0" smtClean="0"/>
              <a:t>this knowledge first-hand.</a:t>
            </a:r>
            <a:endParaRPr lang="en-US"/>
          </a:p>
        </p:txBody>
      </p:sp>
      <p:sp>
        <p:nvSpPr>
          <p:cNvPr id="4" name="Slide Number Placeholder 3"/>
          <p:cNvSpPr>
            <a:spLocks noGrp="1"/>
          </p:cNvSpPr>
          <p:nvPr>
            <p:ph type="sldNum" sz="quarter" idx="10"/>
          </p:nvPr>
        </p:nvSpPr>
        <p:spPr/>
        <p:txBody>
          <a:bodyPr/>
          <a:lstStyle/>
          <a:p>
            <a:fld id="{A41E1856-1348-4335-9800-C862915AAB69}" type="slidenum">
              <a:rPr lang="en-US" smtClean="0"/>
              <a:t>17</a:t>
            </a:fld>
            <a:endParaRPr lang="en-US"/>
          </a:p>
        </p:txBody>
      </p:sp>
    </p:spTree>
    <p:extLst>
      <p:ext uri="{BB962C8B-B14F-4D97-AF65-F5344CB8AC3E}">
        <p14:creationId xmlns:p14="http://schemas.microsoft.com/office/powerpoint/2010/main" val="1402327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arranged this event, we</a:t>
            </a:r>
            <a:r>
              <a:rPr lang="en-US" baseline="0" dirty="0" smtClean="0"/>
              <a:t> talked to the folks about what would be appealing for girls to do; we tried to pick things to make that would appeal to girls in terms of getting to add some artistry; creating an artistic vision. “How do I compare to the other girls in terms of skill?”</a:t>
            </a:r>
            <a:endParaRPr lang="en-US" dirty="0"/>
          </a:p>
        </p:txBody>
      </p:sp>
      <p:sp>
        <p:nvSpPr>
          <p:cNvPr id="4" name="Slide Number Placeholder 3"/>
          <p:cNvSpPr>
            <a:spLocks noGrp="1"/>
          </p:cNvSpPr>
          <p:nvPr>
            <p:ph type="sldNum" sz="quarter" idx="10"/>
          </p:nvPr>
        </p:nvSpPr>
        <p:spPr/>
        <p:txBody>
          <a:bodyPr/>
          <a:lstStyle/>
          <a:p>
            <a:fld id="{A41E1856-1348-4335-9800-C862915AAB69}" type="slidenum">
              <a:rPr lang="en-US" smtClean="0"/>
              <a:t>19</a:t>
            </a:fld>
            <a:endParaRPr lang="en-US"/>
          </a:p>
        </p:txBody>
      </p:sp>
    </p:spTree>
    <p:extLst>
      <p:ext uri="{BB962C8B-B14F-4D97-AF65-F5344CB8AC3E}">
        <p14:creationId xmlns:p14="http://schemas.microsoft.com/office/powerpoint/2010/main" val="2496177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importance of the hammer; new appreciation for</a:t>
            </a:r>
            <a:r>
              <a:rPr lang="en-US" baseline="0" dirty="0" smtClean="0"/>
              <a:t> the work that went into it; the wonder of bending metal; elements of perfectionism…recognized by both individuals and the group</a:t>
            </a:r>
            <a:endParaRPr lang="en-US" dirty="0"/>
          </a:p>
        </p:txBody>
      </p:sp>
      <p:sp>
        <p:nvSpPr>
          <p:cNvPr id="4" name="Slide Number Placeholder 3"/>
          <p:cNvSpPr>
            <a:spLocks noGrp="1"/>
          </p:cNvSpPr>
          <p:nvPr>
            <p:ph type="sldNum" sz="quarter" idx="10"/>
          </p:nvPr>
        </p:nvSpPr>
        <p:spPr/>
        <p:txBody>
          <a:bodyPr/>
          <a:lstStyle/>
          <a:p>
            <a:fld id="{A41E1856-1348-4335-9800-C862915AAB69}" type="slidenum">
              <a:rPr lang="en-US" smtClean="0"/>
              <a:t>20</a:t>
            </a:fld>
            <a:endParaRPr lang="en-US"/>
          </a:p>
        </p:txBody>
      </p:sp>
    </p:spTree>
    <p:extLst>
      <p:ext uri="{BB962C8B-B14F-4D97-AF65-F5344CB8AC3E}">
        <p14:creationId xmlns:p14="http://schemas.microsoft.com/office/powerpoint/2010/main" val="3323560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irony</a:t>
            </a:r>
            <a:r>
              <a:rPr lang="en-US" baseline="0" dirty="0" smtClean="0"/>
              <a:t> was that I had taught many of them dance and had seen them dance and perform; going to an actual studio with a professional dancer was a whole </a:t>
            </a:r>
            <a:r>
              <a:rPr lang="en-US" baseline="0" dirty="0" err="1" smtClean="0"/>
              <a:t>nother</a:t>
            </a:r>
            <a:r>
              <a:rPr lang="en-US" baseline="0" dirty="0" smtClean="0"/>
              <a:t> level. </a:t>
            </a:r>
            <a:r>
              <a:rPr lang="en-US" dirty="0" smtClean="0">
                <a:solidFill>
                  <a:srgbClr val="E7E5E4"/>
                </a:solidFill>
              </a:rPr>
              <a:t>Yet, at the same time, there was a lot of excitement</a:t>
            </a:r>
          </a:p>
          <a:p>
            <a:r>
              <a:rPr lang="en-US" dirty="0" smtClean="0">
                <a:solidFill>
                  <a:srgbClr val="E7E5E4"/>
                </a:solidFill>
              </a:rPr>
              <a:t>Will I be good at it?  I’ve always wanted to try it.  I don’t know what to expect?</a:t>
            </a:r>
          </a:p>
          <a:p>
            <a:r>
              <a:rPr lang="en-US" dirty="0" smtClean="0">
                <a:solidFill>
                  <a:srgbClr val="E7E5E4"/>
                </a:solidFill>
              </a:rPr>
              <a:t>The isolated nature of hip-hop, even the girls who did dance did not expect their skills to transfer over.</a:t>
            </a:r>
          </a:p>
          <a:p>
            <a:pPr lvl="2"/>
            <a:r>
              <a:rPr lang="en-US" dirty="0" smtClean="0">
                <a:solidFill>
                  <a:srgbClr val="E7E5E4"/>
                </a:solidFill>
              </a:rPr>
              <a:t>“I will probably be bad at it, but oh well.”</a:t>
            </a:r>
          </a:p>
          <a:p>
            <a:pPr lvl="2"/>
            <a:r>
              <a:rPr lang="en-US" dirty="0" smtClean="0">
                <a:solidFill>
                  <a:srgbClr val="E7E5E4"/>
                </a:solidFill>
              </a:rPr>
              <a:t>“I am not a good dancer, so it will be interesting to see if I like it or not.”</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E7E5E4"/>
                </a:solidFill>
              </a:rPr>
              <a:t>“They would be surprised. They don’t think I can dance.  I’ll show them.”</a:t>
            </a:r>
          </a:p>
          <a:p>
            <a:pPr lvl="2"/>
            <a:endParaRPr lang="en-US" dirty="0" smtClean="0">
              <a:solidFill>
                <a:srgbClr val="E7E5E4"/>
              </a:solidFill>
            </a:endParaRPr>
          </a:p>
          <a:p>
            <a:endParaRPr lang="en-US" dirty="0" smtClean="0">
              <a:solidFill>
                <a:srgbClr val="E7E5E4"/>
              </a:solidFill>
            </a:endParaRPr>
          </a:p>
          <a:p>
            <a:endParaRPr lang="en-US" dirty="0"/>
          </a:p>
        </p:txBody>
      </p:sp>
      <p:sp>
        <p:nvSpPr>
          <p:cNvPr id="4" name="Slide Number Placeholder 3"/>
          <p:cNvSpPr>
            <a:spLocks noGrp="1"/>
          </p:cNvSpPr>
          <p:nvPr>
            <p:ph type="sldNum" sz="quarter" idx="10"/>
          </p:nvPr>
        </p:nvSpPr>
        <p:spPr/>
        <p:txBody>
          <a:bodyPr/>
          <a:lstStyle/>
          <a:p>
            <a:fld id="{A41E1856-1348-4335-9800-C862915AAB69}" type="slidenum">
              <a:rPr lang="en-US" smtClean="0"/>
              <a:t>21</a:t>
            </a:fld>
            <a:endParaRPr lang="en-US"/>
          </a:p>
        </p:txBody>
      </p:sp>
    </p:spTree>
    <p:extLst>
      <p:ext uri="{BB962C8B-B14F-4D97-AF65-F5344CB8AC3E}">
        <p14:creationId xmlns:p14="http://schemas.microsoft.com/office/powerpoint/2010/main" val="2641781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1E1856-1348-4335-9800-C862915AAB69}" type="slidenum">
              <a:rPr lang="en-US" smtClean="0"/>
              <a:t>2</a:t>
            </a:fld>
            <a:endParaRPr lang="en-US"/>
          </a:p>
        </p:txBody>
      </p:sp>
    </p:spTree>
    <p:extLst>
      <p:ext uri="{BB962C8B-B14F-4D97-AF65-F5344CB8AC3E}">
        <p14:creationId xmlns:p14="http://schemas.microsoft.com/office/powerpoint/2010/main" val="3788037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made me pause and think about how many times students</a:t>
            </a:r>
            <a:r>
              <a:rPr lang="en-US" baseline="0" dirty="0" smtClean="0"/>
              <a:t> want to have informal conversations and how much can be gleaned when they occur; the concrete skills and bravery thing is a common theme throughout the events. </a:t>
            </a:r>
            <a:r>
              <a:rPr lang="en-US" dirty="0" smtClean="0">
                <a:solidFill>
                  <a:srgbClr val="E7E5E4"/>
                </a:solidFill>
              </a:rPr>
              <a:t>“I used to be a little scared, but now I love it!”</a:t>
            </a:r>
          </a:p>
          <a:p>
            <a:r>
              <a:rPr lang="en-US" dirty="0" smtClean="0">
                <a:solidFill>
                  <a:srgbClr val="E7E5E4"/>
                </a:solidFill>
              </a:rPr>
              <a:t>“I loved it and I’m actually not awful at it!”</a:t>
            </a:r>
          </a:p>
          <a:p>
            <a:r>
              <a:rPr lang="en-US" dirty="0" smtClean="0">
                <a:solidFill>
                  <a:srgbClr val="E7E5E4"/>
                </a:solidFill>
              </a:rPr>
              <a:t>“Dance is easier when you are enjoying 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E7E5E4"/>
                </a:solidFill>
              </a:rPr>
              <a:t>“I thought I was going to be really awful at this, but I that bad and it was really fun.”</a:t>
            </a:r>
          </a:p>
          <a:p>
            <a:endParaRPr lang="en-US" dirty="0" smtClean="0">
              <a:solidFill>
                <a:srgbClr val="E7E5E4"/>
              </a:solidFill>
            </a:endParaRPr>
          </a:p>
          <a:p>
            <a:endParaRPr lang="en-US" dirty="0"/>
          </a:p>
        </p:txBody>
      </p:sp>
      <p:sp>
        <p:nvSpPr>
          <p:cNvPr id="4" name="Slide Number Placeholder 3"/>
          <p:cNvSpPr>
            <a:spLocks noGrp="1"/>
          </p:cNvSpPr>
          <p:nvPr>
            <p:ph type="sldNum" sz="quarter" idx="10"/>
          </p:nvPr>
        </p:nvSpPr>
        <p:spPr/>
        <p:txBody>
          <a:bodyPr/>
          <a:lstStyle/>
          <a:p>
            <a:fld id="{A41E1856-1348-4335-9800-C862915AAB69}" type="slidenum">
              <a:rPr lang="en-US" smtClean="0"/>
              <a:t>22</a:t>
            </a:fld>
            <a:endParaRPr lang="en-US"/>
          </a:p>
        </p:txBody>
      </p:sp>
    </p:spTree>
    <p:extLst>
      <p:ext uri="{BB962C8B-B14F-4D97-AF65-F5344CB8AC3E}">
        <p14:creationId xmlns:p14="http://schemas.microsoft.com/office/powerpoint/2010/main" val="2343174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Nearly all the girls expressed enthusiasm</a:t>
            </a:r>
            <a:r>
              <a:rPr lang="en-US" baseline="0" dirty="0" smtClean="0"/>
              <a:t> for exploring music in a different way; some wondered about how similar this would be to other experiences they have had with music or instruments; less physical than the others, some regarded making music as “passive” which is interesting considering they are creating in an artistic fashion; Liliana and her worries; </a:t>
            </a:r>
          </a:p>
          <a:p>
            <a:endParaRPr lang="en-US" dirty="0" smtClean="0">
              <a:solidFill>
                <a:srgbClr val="E7E5E4"/>
              </a:solidFill>
            </a:endParaRPr>
          </a:p>
          <a:p>
            <a:r>
              <a:rPr lang="en-US" dirty="0" smtClean="0">
                <a:solidFill>
                  <a:srgbClr val="E7E5E4"/>
                </a:solidFill>
              </a:rPr>
              <a:t>Girls don’t want their creativity called into question because</a:t>
            </a:r>
            <a:r>
              <a:rPr lang="en-US" baseline="0" dirty="0" smtClean="0">
                <a:solidFill>
                  <a:srgbClr val="E7E5E4"/>
                </a:solidFill>
              </a:rPr>
              <a:t> they were having trouble with the technology</a:t>
            </a:r>
            <a:endParaRPr lang="en-US" dirty="0" smtClean="0">
              <a:solidFill>
                <a:srgbClr val="E7E5E4"/>
              </a:solidFill>
            </a:endParaRPr>
          </a:p>
          <a:p>
            <a:endParaRPr lang="en-US" dirty="0" smtClean="0">
              <a:solidFill>
                <a:srgbClr val="E7E5E4"/>
              </a:solidFill>
            </a:endParaRPr>
          </a:p>
          <a:p>
            <a:r>
              <a:rPr lang="en-US" dirty="0" smtClean="0">
                <a:solidFill>
                  <a:srgbClr val="E7E5E4"/>
                </a:solidFill>
              </a:rPr>
              <a:t>More </a:t>
            </a:r>
            <a:r>
              <a:rPr lang="en-US" dirty="0" smtClean="0">
                <a:solidFill>
                  <a:srgbClr val="E7E5E4"/>
                </a:solidFill>
              </a:rPr>
              <a:t>passive than the other events</a:t>
            </a:r>
            <a:r>
              <a:rPr lang="en-US" baseline="0" dirty="0" smtClean="0">
                <a:solidFill>
                  <a:srgbClr val="E7E5E4"/>
                </a:solidFill>
              </a:rPr>
              <a:t>  </a:t>
            </a:r>
            <a:r>
              <a:rPr lang="en-US" dirty="0" smtClean="0">
                <a:solidFill>
                  <a:srgbClr val="E7E5E4"/>
                </a:solidFill>
              </a:rPr>
              <a:t>“Like metal-shop, I feel like this one is going to be different than I anticipate”</a:t>
            </a:r>
            <a:r>
              <a:rPr lang="en-US" baseline="0" dirty="0" smtClean="0">
                <a:solidFill>
                  <a:srgbClr val="E7E5E4"/>
                </a:solidFill>
              </a:rPr>
              <a:t>  </a:t>
            </a:r>
            <a:r>
              <a:rPr lang="en-US" dirty="0" smtClean="0">
                <a:solidFill>
                  <a:srgbClr val="E7E5E4"/>
                </a:solidFill>
              </a:rPr>
              <a:t>Downplaying and concerns about technology were major themes</a:t>
            </a:r>
            <a:r>
              <a:rPr lang="en-US" baseline="0" dirty="0" smtClean="0">
                <a:solidFill>
                  <a:srgbClr val="E7E5E4"/>
                </a:solidFill>
              </a:rPr>
              <a:t>  </a:t>
            </a:r>
            <a:r>
              <a:rPr lang="en-US" dirty="0" smtClean="0">
                <a:solidFill>
                  <a:srgbClr val="E7E5E4"/>
                </a:solidFill>
              </a:rPr>
              <a:t>What constitutes a creative endeavor?</a:t>
            </a:r>
          </a:p>
          <a:p>
            <a:endParaRPr lang="en-US" dirty="0"/>
          </a:p>
        </p:txBody>
      </p:sp>
      <p:sp>
        <p:nvSpPr>
          <p:cNvPr id="4" name="Slide Number Placeholder 3"/>
          <p:cNvSpPr>
            <a:spLocks noGrp="1"/>
          </p:cNvSpPr>
          <p:nvPr>
            <p:ph type="sldNum" sz="quarter" idx="10"/>
          </p:nvPr>
        </p:nvSpPr>
        <p:spPr/>
        <p:txBody>
          <a:bodyPr/>
          <a:lstStyle/>
          <a:p>
            <a:fld id="{A41E1856-1348-4335-9800-C862915AAB69}" type="slidenum">
              <a:rPr lang="en-US" smtClean="0"/>
              <a:t>23</a:t>
            </a:fld>
            <a:endParaRPr lang="en-US"/>
          </a:p>
        </p:txBody>
      </p:sp>
    </p:spTree>
    <p:extLst>
      <p:ext uri="{BB962C8B-B14F-4D97-AF65-F5344CB8AC3E}">
        <p14:creationId xmlns:p14="http://schemas.microsoft.com/office/powerpoint/2010/main" val="31826708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individually</a:t>
            </a:r>
            <a:r>
              <a:rPr lang="en-US" baseline="0" dirty="0" smtClean="0"/>
              <a:t> and as a group they felt non-tech savvy; finding out about the girls’ musical interests; the perceived creativity of the group…the buy-in of the girls in terms of their creativity and the relative levels of creativity</a:t>
            </a:r>
            <a:endParaRPr lang="en-US" dirty="0"/>
          </a:p>
        </p:txBody>
      </p:sp>
      <p:sp>
        <p:nvSpPr>
          <p:cNvPr id="4" name="Slide Number Placeholder 3"/>
          <p:cNvSpPr>
            <a:spLocks noGrp="1"/>
          </p:cNvSpPr>
          <p:nvPr>
            <p:ph type="sldNum" sz="quarter" idx="10"/>
          </p:nvPr>
        </p:nvSpPr>
        <p:spPr/>
        <p:txBody>
          <a:bodyPr/>
          <a:lstStyle/>
          <a:p>
            <a:fld id="{A41E1856-1348-4335-9800-C862915AAB69}" type="slidenum">
              <a:rPr lang="en-US" smtClean="0"/>
              <a:t>24</a:t>
            </a:fld>
            <a:endParaRPr lang="en-US"/>
          </a:p>
        </p:txBody>
      </p:sp>
    </p:spTree>
    <p:extLst>
      <p:ext uri="{BB962C8B-B14F-4D97-AF65-F5344CB8AC3E}">
        <p14:creationId xmlns:p14="http://schemas.microsoft.com/office/powerpoint/2010/main" val="2916315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Bringing in the expert dude</a:t>
            </a:r>
          </a:p>
          <a:p>
            <a:endParaRPr lang="en-US" dirty="0" smtClean="0"/>
          </a:p>
          <a:p>
            <a:r>
              <a:rPr lang="en-US" dirty="0" smtClean="0"/>
              <a:t>Added two additional girls for even teams</a:t>
            </a:r>
          </a:p>
          <a:p>
            <a:endParaRPr lang="en-US" dirty="0" smtClean="0"/>
          </a:p>
          <a:p>
            <a:r>
              <a:rPr lang="en-US" dirty="0" smtClean="0"/>
              <a:t>Two adults present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41E1856-1348-4335-9800-C862915AAB69}" type="slidenum">
              <a:rPr lang="en-US" smtClean="0"/>
              <a:t>25</a:t>
            </a:fld>
            <a:endParaRPr lang="en-US"/>
          </a:p>
        </p:txBody>
      </p:sp>
    </p:spTree>
    <p:extLst>
      <p:ext uri="{BB962C8B-B14F-4D97-AF65-F5344CB8AC3E}">
        <p14:creationId xmlns:p14="http://schemas.microsoft.com/office/powerpoint/2010/main" val="3495195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hand injury and overcoming; the instructor as the enemy</a:t>
            </a:r>
            <a:endParaRPr lang="en-US" dirty="0"/>
          </a:p>
        </p:txBody>
      </p:sp>
      <p:sp>
        <p:nvSpPr>
          <p:cNvPr id="4" name="Slide Number Placeholder 3"/>
          <p:cNvSpPr>
            <a:spLocks noGrp="1"/>
          </p:cNvSpPr>
          <p:nvPr>
            <p:ph type="sldNum" sz="quarter" idx="10"/>
          </p:nvPr>
        </p:nvSpPr>
        <p:spPr/>
        <p:txBody>
          <a:bodyPr/>
          <a:lstStyle/>
          <a:p>
            <a:fld id="{A41E1856-1348-4335-9800-C862915AAB69}" type="slidenum">
              <a:rPr lang="en-US" smtClean="0"/>
              <a:t>26</a:t>
            </a:fld>
            <a:endParaRPr lang="en-US"/>
          </a:p>
        </p:txBody>
      </p:sp>
    </p:spTree>
    <p:extLst>
      <p:ext uri="{BB962C8B-B14F-4D97-AF65-F5344CB8AC3E}">
        <p14:creationId xmlns:p14="http://schemas.microsoft.com/office/powerpoint/2010/main" val="1661666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lot more exposure to this at their age-group;  I got</a:t>
            </a:r>
            <a:r>
              <a:rPr lang="en-US" baseline="0" dirty="0" smtClean="0"/>
              <a:t> injured skateboarding and am worried a similar thing will happen; not wanting to look stupid in public; laughing off the fear “ha, ha”</a:t>
            </a:r>
            <a:endParaRPr lang="en-US" dirty="0" smtClean="0"/>
          </a:p>
          <a:p>
            <a:endParaRPr lang="en-US" dirty="0"/>
          </a:p>
        </p:txBody>
      </p:sp>
      <p:sp>
        <p:nvSpPr>
          <p:cNvPr id="4" name="Slide Number Placeholder 3"/>
          <p:cNvSpPr>
            <a:spLocks noGrp="1"/>
          </p:cNvSpPr>
          <p:nvPr>
            <p:ph type="sldNum" sz="quarter" idx="10"/>
          </p:nvPr>
        </p:nvSpPr>
        <p:spPr/>
        <p:txBody>
          <a:bodyPr/>
          <a:lstStyle/>
          <a:p>
            <a:fld id="{A41E1856-1348-4335-9800-C862915AAB69}" type="slidenum">
              <a:rPr lang="en-US" smtClean="0"/>
              <a:t>27</a:t>
            </a:fld>
            <a:endParaRPr lang="en-US"/>
          </a:p>
        </p:txBody>
      </p:sp>
    </p:spTree>
    <p:extLst>
      <p:ext uri="{BB962C8B-B14F-4D97-AF65-F5344CB8AC3E}">
        <p14:creationId xmlns:p14="http://schemas.microsoft.com/office/powerpoint/2010/main" val="3503101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Often post-events result</a:t>
            </a:r>
            <a:r>
              <a:rPr lang="en-US" baseline="0" dirty="0" smtClean="0"/>
              <a:t> in a more  social in-nature reflection perhaps due to the group bonding experience; strong gender based social pressure; age pressure; and being in front of a different group; team encouragement</a:t>
            </a:r>
            <a:endParaRPr lang="en-US" dirty="0"/>
          </a:p>
        </p:txBody>
      </p:sp>
      <p:sp>
        <p:nvSpPr>
          <p:cNvPr id="4" name="Slide Number Placeholder 3"/>
          <p:cNvSpPr>
            <a:spLocks noGrp="1"/>
          </p:cNvSpPr>
          <p:nvPr>
            <p:ph type="sldNum" sz="quarter" idx="10"/>
          </p:nvPr>
        </p:nvSpPr>
        <p:spPr/>
        <p:txBody>
          <a:bodyPr/>
          <a:lstStyle/>
          <a:p>
            <a:fld id="{A41E1856-1348-4335-9800-C862915AAB69}" type="slidenum">
              <a:rPr lang="en-US" smtClean="0"/>
              <a:t>28</a:t>
            </a:fld>
            <a:endParaRPr lang="en-US"/>
          </a:p>
        </p:txBody>
      </p:sp>
    </p:spTree>
    <p:extLst>
      <p:ext uri="{BB962C8B-B14F-4D97-AF65-F5344CB8AC3E}">
        <p14:creationId xmlns:p14="http://schemas.microsoft.com/office/powerpoint/2010/main" val="4108223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Metal shop--- hammer and super</a:t>
            </a:r>
            <a:r>
              <a:rPr lang="en-US" baseline="0" dirty="0" smtClean="0"/>
              <a:t> hot fire; Dance --; Paintball – getting </a:t>
            </a:r>
            <a:r>
              <a:rPr lang="en-US" baseline="0" dirty="0" smtClean="0"/>
              <a:t>shot</a:t>
            </a:r>
          </a:p>
          <a:p>
            <a:endParaRPr lang="en-US" baseline="0" dirty="0" smtClean="0"/>
          </a:p>
          <a:p>
            <a:r>
              <a:rPr lang="en-US" baseline="0" dirty="0" smtClean="0"/>
              <a:t>This is the point that feeds their imagination, and will be remembered about the event</a:t>
            </a:r>
            <a:endParaRPr lang="en-US" dirty="0"/>
          </a:p>
        </p:txBody>
      </p:sp>
      <p:sp>
        <p:nvSpPr>
          <p:cNvPr id="4" name="Slide Number Placeholder 3"/>
          <p:cNvSpPr>
            <a:spLocks noGrp="1"/>
          </p:cNvSpPr>
          <p:nvPr>
            <p:ph type="sldNum" sz="quarter" idx="10"/>
          </p:nvPr>
        </p:nvSpPr>
        <p:spPr/>
        <p:txBody>
          <a:bodyPr/>
          <a:lstStyle/>
          <a:p>
            <a:fld id="{A41E1856-1348-4335-9800-C862915AAB69}" type="slidenum">
              <a:rPr lang="en-US" smtClean="0"/>
              <a:t>29</a:t>
            </a:fld>
            <a:endParaRPr lang="en-US"/>
          </a:p>
        </p:txBody>
      </p:sp>
    </p:spTree>
    <p:extLst>
      <p:ext uri="{BB962C8B-B14F-4D97-AF65-F5344CB8AC3E}">
        <p14:creationId xmlns:p14="http://schemas.microsoft.com/office/powerpoint/2010/main" val="32609191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a:t>
            </a:r>
            <a:r>
              <a:rPr lang="en-US" baseline="0" dirty="0" smtClean="0"/>
              <a:t>t the perceptions of choice; LIDS</a:t>
            </a:r>
          </a:p>
          <a:p>
            <a:endParaRPr lang="en-US" baseline="0" dirty="0" smtClean="0"/>
          </a:p>
          <a:p>
            <a:r>
              <a:rPr lang="en-US" baseline="0" dirty="0" smtClean="0"/>
              <a:t>They get to see all the things that go into their ideal “career”, </a:t>
            </a:r>
            <a:endParaRPr lang="en-US" dirty="0"/>
          </a:p>
        </p:txBody>
      </p:sp>
      <p:sp>
        <p:nvSpPr>
          <p:cNvPr id="4" name="Slide Number Placeholder 3"/>
          <p:cNvSpPr>
            <a:spLocks noGrp="1"/>
          </p:cNvSpPr>
          <p:nvPr>
            <p:ph type="sldNum" sz="quarter" idx="10"/>
          </p:nvPr>
        </p:nvSpPr>
        <p:spPr/>
        <p:txBody>
          <a:bodyPr/>
          <a:lstStyle/>
          <a:p>
            <a:fld id="{A41E1856-1348-4335-9800-C862915AAB69}" type="slidenum">
              <a:rPr lang="en-US" smtClean="0"/>
              <a:t>31</a:t>
            </a:fld>
            <a:endParaRPr lang="en-US"/>
          </a:p>
        </p:txBody>
      </p:sp>
    </p:spTree>
    <p:extLst>
      <p:ext uri="{BB962C8B-B14F-4D97-AF65-F5344CB8AC3E}">
        <p14:creationId xmlns:p14="http://schemas.microsoft.com/office/powerpoint/2010/main" val="13719122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Mentors, team leaders, experts; novice vs. expert</a:t>
            </a:r>
            <a:r>
              <a:rPr lang="en-US" baseline="0" dirty="0" smtClean="0"/>
              <a:t> learning; student voice….getting focused time with adults who can listen to their concerns and ideas</a:t>
            </a:r>
            <a:endParaRPr lang="en-US" dirty="0"/>
          </a:p>
        </p:txBody>
      </p:sp>
      <p:sp>
        <p:nvSpPr>
          <p:cNvPr id="4" name="Slide Number Placeholder 3"/>
          <p:cNvSpPr>
            <a:spLocks noGrp="1"/>
          </p:cNvSpPr>
          <p:nvPr>
            <p:ph type="sldNum" sz="quarter" idx="10"/>
          </p:nvPr>
        </p:nvSpPr>
        <p:spPr/>
        <p:txBody>
          <a:bodyPr/>
          <a:lstStyle/>
          <a:p>
            <a:fld id="{A41E1856-1348-4335-9800-C862915AAB69}" type="slidenum">
              <a:rPr lang="en-US" smtClean="0"/>
              <a:t>32</a:t>
            </a:fld>
            <a:endParaRPr lang="en-US"/>
          </a:p>
        </p:txBody>
      </p:sp>
    </p:spTree>
    <p:extLst>
      <p:ext uri="{BB962C8B-B14F-4D97-AF65-F5344CB8AC3E}">
        <p14:creationId xmlns:p14="http://schemas.microsoft.com/office/powerpoint/2010/main" val="282716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 on non-traditional</a:t>
            </a:r>
            <a:r>
              <a:rPr lang="en-US" baseline="0" dirty="0" smtClean="0"/>
              <a:t> learning; emphasis on student voice, creativity and design thinking, metacognition, transfer of knowledge, mentorship; research component, program component, and outreach</a:t>
            </a:r>
          </a:p>
          <a:p>
            <a:endParaRPr lang="en-US" dirty="0"/>
          </a:p>
        </p:txBody>
      </p:sp>
      <p:sp>
        <p:nvSpPr>
          <p:cNvPr id="4" name="Slide Number Placeholder 3"/>
          <p:cNvSpPr>
            <a:spLocks noGrp="1"/>
          </p:cNvSpPr>
          <p:nvPr>
            <p:ph type="sldNum" sz="quarter" idx="10"/>
          </p:nvPr>
        </p:nvSpPr>
        <p:spPr/>
        <p:txBody>
          <a:bodyPr/>
          <a:lstStyle/>
          <a:p>
            <a:fld id="{A41E1856-1348-4335-9800-C862915AAB69}" type="slidenum">
              <a:rPr lang="en-US" smtClean="0"/>
              <a:t>3</a:t>
            </a:fld>
            <a:endParaRPr lang="en-US" dirty="0"/>
          </a:p>
        </p:txBody>
      </p:sp>
    </p:spTree>
    <p:extLst>
      <p:ext uri="{BB962C8B-B14F-4D97-AF65-F5344CB8AC3E}">
        <p14:creationId xmlns:p14="http://schemas.microsoft.com/office/powerpoint/2010/main" val="626179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the kids get to see these extremes in different styles, it helps them to find where their comfort</a:t>
            </a:r>
            <a:r>
              <a:rPr lang="en-US" baseline="0" dirty="0" smtClean="0"/>
              <a:t> zone is and where they want to go.  They can imagine what kind of dancer they want to be.  What happens when dance is not just about following the leader</a:t>
            </a:r>
            <a:endParaRPr lang="en-US" dirty="0"/>
          </a:p>
        </p:txBody>
      </p:sp>
      <p:sp>
        <p:nvSpPr>
          <p:cNvPr id="4" name="Slide Number Placeholder 3"/>
          <p:cNvSpPr>
            <a:spLocks noGrp="1"/>
          </p:cNvSpPr>
          <p:nvPr>
            <p:ph type="sldNum" sz="quarter" idx="10"/>
          </p:nvPr>
        </p:nvSpPr>
        <p:spPr/>
        <p:txBody>
          <a:bodyPr/>
          <a:lstStyle/>
          <a:p>
            <a:fld id="{A41E1856-1348-4335-9800-C862915AAB69}" type="slidenum">
              <a:rPr lang="en-US" smtClean="0"/>
              <a:t>33</a:t>
            </a:fld>
            <a:endParaRPr lang="en-US"/>
          </a:p>
        </p:txBody>
      </p:sp>
    </p:spTree>
    <p:extLst>
      <p:ext uri="{BB962C8B-B14F-4D97-AF65-F5344CB8AC3E}">
        <p14:creationId xmlns:p14="http://schemas.microsoft.com/office/powerpoint/2010/main" val="2179157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things that we believe is that playing video games helps kids to foster and grow their imaginations,</a:t>
            </a:r>
            <a:r>
              <a:rPr lang="en-US" baseline="0" dirty="0" smtClean="0"/>
              <a:t> and solve problems creatively.  When we started to see these trends emerging in boys and girls, we wanted to see experimentally if the same held true in games.  One of our studies focuses on how participants make choices within games.  </a:t>
            </a:r>
            <a:endParaRPr lang="en-US" dirty="0"/>
          </a:p>
        </p:txBody>
      </p:sp>
      <p:sp>
        <p:nvSpPr>
          <p:cNvPr id="4" name="Slide Number Placeholder 3"/>
          <p:cNvSpPr>
            <a:spLocks noGrp="1"/>
          </p:cNvSpPr>
          <p:nvPr>
            <p:ph type="sldNum" sz="quarter" idx="10"/>
          </p:nvPr>
        </p:nvSpPr>
        <p:spPr/>
        <p:txBody>
          <a:bodyPr/>
          <a:lstStyle/>
          <a:p>
            <a:fld id="{A41E1856-1348-4335-9800-C862915AAB69}" type="slidenum">
              <a:rPr lang="en-US" smtClean="0"/>
              <a:t>34</a:t>
            </a:fld>
            <a:endParaRPr lang="en-US"/>
          </a:p>
        </p:txBody>
      </p:sp>
    </p:spTree>
    <p:extLst>
      <p:ext uri="{BB962C8B-B14F-4D97-AF65-F5344CB8AC3E}">
        <p14:creationId xmlns:p14="http://schemas.microsoft.com/office/powerpoint/2010/main" val="18489985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Foundry10</a:t>
            </a:r>
            <a:r>
              <a:rPr lang="en-US" baseline="0" dirty="0" smtClean="0"/>
              <a:t> is a place where things get done, things get made, and people are doing.  There are a lot of people that are just writing and discussing research, but we wanted to get out there and see what happens.  How can we challenge imagination?</a:t>
            </a:r>
          </a:p>
          <a:p>
            <a:endParaRPr lang="en-US" baseline="0" dirty="0" smtClean="0"/>
          </a:p>
          <a:p>
            <a:r>
              <a:rPr lang="en-US" dirty="0" smtClean="0"/>
              <a:t>If</a:t>
            </a:r>
            <a:r>
              <a:rPr lang="en-US" baseline="0" dirty="0" smtClean="0"/>
              <a:t> </a:t>
            </a:r>
            <a:r>
              <a:rPr lang="en-US" baseline="0" dirty="0" smtClean="0"/>
              <a:t>you have cool ideas or would be interested in trying one of the groups we have run, come to Lisa who has all the “ideas” not Tom who does all the work of setting everything up.  If you need help with having your idea taken over, come to Lisa, if you want someone to help find mentors, plan dates, organize kids, prepare curriculum </a:t>
            </a:r>
            <a:endParaRPr lang="en-US" baseline="0" dirty="0" smtClean="0"/>
          </a:p>
          <a:p>
            <a:endParaRPr lang="en-US" baseline="0" dirty="0" smtClean="0"/>
          </a:p>
          <a:p>
            <a:r>
              <a:rPr lang="en-US" baseline="0" dirty="0" smtClean="0"/>
              <a:t>Share and vary group models</a:t>
            </a:r>
            <a:endParaRPr lang="en-US" dirty="0"/>
          </a:p>
        </p:txBody>
      </p:sp>
      <p:sp>
        <p:nvSpPr>
          <p:cNvPr id="4" name="Slide Number Placeholder 3"/>
          <p:cNvSpPr>
            <a:spLocks noGrp="1"/>
          </p:cNvSpPr>
          <p:nvPr>
            <p:ph type="sldNum" sz="quarter" idx="10"/>
          </p:nvPr>
        </p:nvSpPr>
        <p:spPr/>
        <p:txBody>
          <a:bodyPr/>
          <a:lstStyle/>
          <a:p>
            <a:fld id="{A41E1856-1348-4335-9800-C862915AAB69}" type="slidenum">
              <a:rPr lang="en-US" smtClean="0"/>
              <a:t>35</a:t>
            </a:fld>
            <a:endParaRPr lang="en-US"/>
          </a:p>
        </p:txBody>
      </p:sp>
    </p:spTree>
    <p:extLst>
      <p:ext uri="{BB962C8B-B14F-4D97-AF65-F5344CB8AC3E}">
        <p14:creationId xmlns:p14="http://schemas.microsoft.com/office/powerpoint/2010/main" val="37532668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have cool ideas or would be interested in trying one of the groups we have run, come to Lisa who has all the “ideas” not Tom who does all the work of setting everything up.  If you need help with having your idea taken over, come to Lisa, if you want someone to help find mentors, plan dates, organize kids, prepare curriculum </a:t>
            </a:r>
            <a:endParaRPr lang="en-US" dirty="0"/>
          </a:p>
        </p:txBody>
      </p:sp>
      <p:sp>
        <p:nvSpPr>
          <p:cNvPr id="4" name="Slide Number Placeholder 3"/>
          <p:cNvSpPr>
            <a:spLocks noGrp="1"/>
          </p:cNvSpPr>
          <p:nvPr>
            <p:ph type="sldNum" sz="quarter" idx="10"/>
          </p:nvPr>
        </p:nvSpPr>
        <p:spPr/>
        <p:txBody>
          <a:bodyPr/>
          <a:lstStyle/>
          <a:p>
            <a:fld id="{A41E1856-1348-4335-9800-C862915AAB69}" type="slidenum">
              <a:rPr lang="en-US" smtClean="0"/>
              <a:t>36</a:t>
            </a:fld>
            <a:endParaRPr lang="en-US"/>
          </a:p>
        </p:txBody>
      </p:sp>
    </p:spTree>
    <p:extLst>
      <p:ext uri="{BB962C8B-B14F-4D97-AF65-F5344CB8AC3E}">
        <p14:creationId xmlns:p14="http://schemas.microsoft.com/office/powerpoint/2010/main" val="679794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 one of the ways we study these</a:t>
            </a:r>
            <a:r>
              <a:rPr lang="en-US" baseline="0" dirty="0" smtClean="0"/>
              <a:t> areas is via our programs.</a:t>
            </a:r>
            <a:endParaRPr lang="en-US" dirty="0"/>
          </a:p>
        </p:txBody>
      </p:sp>
      <p:sp>
        <p:nvSpPr>
          <p:cNvPr id="4" name="Slide Number Placeholder 3"/>
          <p:cNvSpPr>
            <a:spLocks noGrp="1"/>
          </p:cNvSpPr>
          <p:nvPr>
            <p:ph type="sldNum" sz="quarter" idx="10"/>
          </p:nvPr>
        </p:nvSpPr>
        <p:spPr/>
        <p:txBody>
          <a:bodyPr/>
          <a:lstStyle/>
          <a:p>
            <a:fld id="{A41E1856-1348-4335-9800-C862915AAB69}" type="slidenum">
              <a:rPr lang="en-US" smtClean="0"/>
              <a:t>4</a:t>
            </a:fld>
            <a:endParaRPr lang="en-US"/>
          </a:p>
        </p:txBody>
      </p:sp>
    </p:spTree>
    <p:extLst>
      <p:ext uri="{BB962C8B-B14F-4D97-AF65-F5344CB8AC3E}">
        <p14:creationId xmlns:p14="http://schemas.microsoft.com/office/powerpoint/2010/main" val="3866219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who</a:t>
            </a:r>
            <a:r>
              <a:rPr lang="en-US" baseline="0" dirty="0" smtClean="0"/>
              <a:t> are in higher positions talking for the students, but we wanted to hear what they have to say for themselves</a:t>
            </a:r>
          </a:p>
          <a:p>
            <a:r>
              <a:rPr lang="en-US" baseline="0" dirty="0" smtClean="0"/>
              <a:t>Shortened the interviews since the long ones take so long</a:t>
            </a:r>
            <a:endParaRPr lang="en-US" dirty="0"/>
          </a:p>
        </p:txBody>
      </p:sp>
      <p:sp>
        <p:nvSpPr>
          <p:cNvPr id="4" name="Slide Number Placeholder 3"/>
          <p:cNvSpPr>
            <a:spLocks noGrp="1"/>
          </p:cNvSpPr>
          <p:nvPr>
            <p:ph type="sldNum" sz="quarter" idx="10"/>
          </p:nvPr>
        </p:nvSpPr>
        <p:spPr/>
        <p:txBody>
          <a:bodyPr/>
          <a:lstStyle/>
          <a:p>
            <a:fld id="{A41E1856-1348-4335-9800-C862915AAB69}" type="slidenum">
              <a:rPr lang="en-US" smtClean="0"/>
              <a:t>5</a:t>
            </a:fld>
            <a:endParaRPr lang="en-US"/>
          </a:p>
        </p:txBody>
      </p:sp>
    </p:spTree>
    <p:extLst>
      <p:ext uri="{BB962C8B-B14F-4D97-AF65-F5344CB8AC3E}">
        <p14:creationId xmlns:p14="http://schemas.microsoft.com/office/powerpoint/2010/main" val="34349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Creative</a:t>
            </a:r>
            <a:r>
              <a:rPr lang="en-US" baseline="0" dirty="0" smtClean="0"/>
              <a:t> arts, gender, student-led projects, active and passive, </a:t>
            </a:r>
            <a:endParaRPr lang="en-US" dirty="0"/>
          </a:p>
        </p:txBody>
      </p:sp>
      <p:sp>
        <p:nvSpPr>
          <p:cNvPr id="4" name="Slide Number Placeholder 3"/>
          <p:cNvSpPr>
            <a:spLocks noGrp="1"/>
          </p:cNvSpPr>
          <p:nvPr>
            <p:ph type="sldNum" sz="quarter" idx="10"/>
          </p:nvPr>
        </p:nvSpPr>
        <p:spPr/>
        <p:txBody>
          <a:bodyPr/>
          <a:lstStyle/>
          <a:p>
            <a:fld id="{A41E1856-1348-4335-9800-C862915AAB69}" type="slidenum">
              <a:rPr lang="en-US" smtClean="0"/>
              <a:t>6</a:t>
            </a:fld>
            <a:endParaRPr lang="en-US"/>
          </a:p>
        </p:txBody>
      </p:sp>
    </p:spTree>
    <p:extLst>
      <p:ext uri="{BB962C8B-B14F-4D97-AF65-F5344CB8AC3E}">
        <p14:creationId xmlns:p14="http://schemas.microsoft.com/office/powerpoint/2010/main" val="3098186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a:t>
            </a:r>
            <a:r>
              <a:rPr lang="en-US" baseline="0" dirty="0" smtClean="0"/>
              <a:t> do you talk to about your goals?  A shocking number said no one or friends; Disconnect…girls talking themselves out of things; boys being much more willing to pick from a wider array and then more tunnel-</a:t>
            </a:r>
            <a:r>
              <a:rPr lang="en-US" baseline="0" dirty="0" err="1" smtClean="0"/>
              <a:t>visioned</a:t>
            </a:r>
            <a:r>
              <a:rPr lang="en-US" baseline="0" dirty="0" smtClean="0"/>
              <a:t>; girls tend to be more near-sighted.</a:t>
            </a:r>
          </a:p>
          <a:p>
            <a:endParaRPr lang="en-US" baseline="0" dirty="0" smtClean="0"/>
          </a:p>
          <a:p>
            <a:r>
              <a:rPr lang="en-US" baseline="0" dirty="0" smtClean="0"/>
              <a:t>Lisa first point, Tom second </a:t>
            </a:r>
            <a:r>
              <a:rPr lang="en-US" baseline="0" dirty="0" smtClean="0"/>
              <a:t>point</a:t>
            </a:r>
          </a:p>
          <a:p>
            <a:endParaRPr lang="en-US" baseline="0" dirty="0" smtClean="0"/>
          </a:p>
          <a:p>
            <a:r>
              <a:rPr lang="en-US" baseline="0" dirty="0" smtClean="0"/>
              <a:t>Perception so limited in scope, but actually they could do just about anything.  Before even thinking about them ,kids are ruling out huge numbers of paths</a:t>
            </a:r>
            <a:endParaRPr lang="en-US" dirty="0"/>
          </a:p>
        </p:txBody>
      </p:sp>
      <p:sp>
        <p:nvSpPr>
          <p:cNvPr id="4" name="Slide Number Placeholder 3"/>
          <p:cNvSpPr>
            <a:spLocks noGrp="1"/>
          </p:cNvSpPr>
          <p:nvPr>
            <p:ph type="sldNum" sz="quarter" idx="10"/>
          </p:nvPr>
        </p:nvSpPr>
        <p:spPr/>
        <p:txBody>
          <a:bodyPr/>
          <a:lstStyle/>
          <a:p>
            <a:fld id="{A41E1856-1348-4335-9800-C862915AAB69}" type="slidenum">
              <a:rPr lang="en-US" smtClean="0"/>
              <a:t>7</a:t>
            </a:fld>
            <a:endParaRPr lang="en-US"/>
          </a:p>
        </p:txBody>
      </p:sp>
    </p:spTree>
    <p:extLst>
      <p:ext uri="{BB962C8B-B14F-4D97-AF65-F5344CB8AC3E}">
        <p14:creationId xmlns:p14="http://schemas.microsoft.com/office/powerpoint/2010/main" val="1770204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ID Tech camp; social pressures…mean girls and ex-boyfriends,</a:t>
            </a:r>
            <a:r>
              <a:rPr lang="en-US" baseline="0" dirty="0" smtClean="0"/>
              <a:t> girls much more socially aware, seemed more affected by it general; girls would tell us they were interested in things but feeling like those things weren’t </a:t>
            </a:r>
            <a:r>
              <a:rPr lang="en-US" dirty="0" smtClean="0"/>
              <a:t>this is not for me…girls who have an interest but don’t envision themselves in professional roles</a:t>
            </a:r>
            <a:endParaRPr lang="en-US" dirty="0"/>
          </a:p>
        </p:txBody>
      </p:sp>
      <p:sp>
        <p:nvSpPr>
          <p:cNvPr id="4" name="Slide Number Placeholder 3"/>
          <p:cNvSpPr>
            <a:spLocks noGrp="1"/>
          </p:cNvSpPr>
          <p:nvPr>
            <p:ph type="sldNum" sz="quarter" idx="10"/>
          </p:nvPr>
        </p:nvSpPr>
        <p:spPr/>
        <p:txBody>
          <a:bodyPr/>
          <a:lstStyle/>
          <a:p>
            <a:fld id="{A41E1856-1348-4335-9800-C862915AAB69}" type="slidenum">
              <a:rPr lang="en-US" smtClean="0"/>
              <a:t>8</a:t>
            </a:fld>
            <a:endParaRPr lang="en-US"/>
          </a:p>
        </p:txBody>
      </p:sp>
    </p:spTree>
    <p:extLst>
      <p:ext uri="{BB962C8B-B14F-4D97-AF65-F5344CB8AC3E}">
        <p14:creationId xmlns:p14="http://schemas.microsoft.com/office/powerpoint/2010/main" val="3728858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Second</a:t>
            </a:r>
            <a:r>
              <a:rPr lang="en-US" baseline="0" dirty="0" smtClean="0"/>
              <a:t> bullet…Megan and Jill…what would I do with math?  Teach it? Be a mathematician; </a:t>
            </a:r>
            <a:r>
              <a:rPr lang="en-US" dirty="0" smtClean="0"/>
              <a:t>Both sexes struggled to envision</a:t>
            </a:r>
            <a:r>
              <a:rPr lang="en-US" baseline="0" dirty="0" smtClean="0"/>
              <a:t> themselves in a variety of roles, but girls in particular seemed to really limit themselves.  For instance, we had multiple instances where boys would talk about being pro sports players, rappers, entrepreneurs, game designers, doctors, and mechanics (sometimes even the same boys).  The girls not only imagined themselves in more traditional female roles, they often talked themselves out of their answers as they gave them (“I would be interested in doing photography, but that is not a reasonable way to make a living.”  Girls would also drop out of complete interest areas due to peer pressures, ex-boyfriends being in groups or other mean girls.  Boys rarely mentioned instances of leaving whole interest areas due to purely social reasons.  May be that girls are just more apt to talk about it?  However they were unprompted responses. </a:t>
            </a:r>
            <a:endParaRPr lang="en-US" dirty="0" smtClean="0"/>
          </a:p>
          <a:p>
            <a:endParaRPr lang="en-US" dirty="0"/>
          </a:p>
        </p:txBody>
      </p:sp>
      <p:sp>
        <p:nvSpPr>
          <p:cNvPr id="4" name="Slide Number Placeholder 3"/>
          <p:cNvSpPr>
            <a:spLocks noGrp="1"/>
          </p:cNvSpPr>
          <p:nvPr>
            <p:ph type="sldNum" sz="quarter" idx="10"/>
          </p:nvPr>
        </p:nvSpPr>
        <p:spPr/>
        <p:txBody>
          <a:bodyPr/>
          <a:lstStyle/>
          <a:p>
            <a:fld id="{A41E1856-1348-4335-9800-C862915AAB69}" type="slidenum">
              <a:rPr lang="en-US" smtClean="0"/>
              <a:t>9</a:t>
            </a:fld>
            <a:endParaRPr lang="en-US"/>
          </a:p>
        </p:txBody>
      </p:sp>
    </p:spTree>
    <p:extLst>
      <p:ext uri="{BB962C8B-B14F-4D97-AF65-F5344CB8AC3E}">
        <p14:creationId xmlns:p14="http://schemas.microsoft.com/office/powerpoint/2010/main" val="3548209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F3B1890-ED34-46E2-8A39-97540D6FB532}" type="datetimeFigureOut">
              <a:rPr lang="en-US" smtClean="0"/>
              <a:t>7/2/2014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A72384-5DCD-4621-8023-EC77917BBCAA}" type="slidenum">
              <a:rPr lang="en-US" smtClean="0"/>
              <a:t>‹#›</a:t>
            </a:fld>
            <a:endParaRPr lang="en-US"/>
          </a:p>
        </p:txBody>
      </p:sp>
    </p:spTree>
    <p:extLst>
      <p:ext uri="{BB962C8B-B14F-4D97-AF65-F5344CB8AC3E}">
        <p14:creationId xmlns:p14="http://schemas.microsoft.com/office/powerpoint/2010/main" val="1976386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3B1890-ED34-46E2-8A39-97540D6FB532}" type="datetimeFigureOut">
              <a:rPr lang="en-US" smtClean="0"/>
              <a:t>7/2/2014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A72384-5DCD-4621-8023-EC77917BBCAA}" type="slidenum">
              <a:rPr lang="en-US" smtClean="0"/>
              <a:t>‹#›</a:t>
            </a:fld>
            <a:endParaRPr lang="en-US"/>
          </a:p>
        </p:txBody>
      </p:sp>
    </p:spTree>
    <p:extLst>
      <p:ext uri="{BB962C8B-B14F-4D97-AF65-F5344CB8AC3E}">
        <p14:creationId xmlns:p14="http://schemas.microsoft.com/office/powerpoint/2010/main" val="1287419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3B1890-ED34-46E2-8A39-97540D6FB532}" type="datetimeFigureOut">
              <a:rPr lang="en-US" smtClean="0"/>
              <a:t>7/2/2014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A72384-5DCD-4621-8023-EC77917BBCAA}" type="slidenum">
              <a:rPr lang="en-US" smtClean="0"/>
              <a:t>‹#›</a:t>
            </a:fld>
            <a:endParaRPr lang="en-US"/>
          </a:p>
        </p:txBody>
      </p:sp>
    </p:spTree>
    <p:extLst>
      <p:ext uri="{BB962C8B-B14F-4D97-AF65-F5344CB8AC3E}">
        <p14:creationId xmlns:p14="http://schemas.microsoft.com/office/powerpoint/2010/main" val="1042824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3B1890-ED34-46E2-8A39-97540D6FB532}" type="datetimeFigureOut">
              <a:rPr lang="en-US" smtClean="0"/>
              <a:t>7/2/2014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A72384-5DCD-4621-8023-EC77917BBCAA}" type="slidenum">
              <a:rPr lang="en-US" smtClean="0"/>
              <a:t>‹#›</a:t>
            </a:fld>
            <a:endParaRPr lang="en-US"/>
          </a:p>
        </p:txBody>
      </p:sp>
    </p:spTree>
    <p:extLst>
      <p:ext uri="{BB962C8B-B14F-4D97-AF65-F5344CB8AC3E}">
        <p14:creationId xmlns:p14="http://schemas.microsoft.com/office/powerpoint/2010/main" val="866787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3B1890-ED34-46E2-8A39-97540D6FB532}" type="datetimeFigureOut">
              <a:rPr lang="en-US" smtClean="0"/>
              <a:t>7/2/2014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A72384-5DCD-4621-8023-EC77917BBCAA}" type="slidenum">
              <a:rPr lang="en-US" smtClean="0"/>
              <a:t>‹#›</a:t>
            </a:fld>
            <a:endParaRPr lang="en-US"/>
          </a:p>
        </p:txBody>
      </p:sp>
    </p:spTree>
    <p:extLst>
      <p:ext uri="{BB962C8B-B14F-4D97-AF65-F5344CB8AC3E}">
        <p14:creationId xmlns:p14="http://schemas.microsoft.com/office/powerpoint/2010/main" val="337617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F3B1890-ED34-46E2-8A39-97540D6FB532}" type="datetimeFigureOut">
              <a:rPr lang="en-US" smtClean="0"/>
              <a:t>7/2/2014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A72384-5DCD-4621-8023-EC77917BBCAA}" type="slidenum">
              <a:rPr lang="en-US" smtClean="0"/>
              <a:t>‹#›</a:t>
            </a:fld>
            <a:endParaRPr lang="en-US"/>
          </a:p>
        </p:txBody>
      </p:sp>
    </p:spTree>
    <p:extLst>
      <p:ext uri="{BB962C8B-B14F-4D97-AF65-F5344CB8AC3E}">
        <p14:creationId xmlns:p14="http://schemas.microsoft.com/office/powerpoint/2010/main" val="11066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3B1890-ED34-46E2-8A39-97540D6FB532}" type="datetimeFigureOut">
              <a:rPr lang="en-US" smtClean="0"/>
              <a:t>7/2/2014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A72384-5DCD-4621-8023-EC77917BBCAA}" type="slidenum">
              <a:rPr lang="en-US" smtClean="0"/>
              <a:t>‹#›</a:t>
            </a:fld>
            <a:endParaRPr lang="en-US"/>
          </a:p>
        </p:txBody>
      </p:sp>
    </p:spTree>
    <p:extLst>
      <p:ext uri="{BB962C8B-B14F-4D97-AF65-F5344CB8AC3E}">
        <p14:creationId xmlns:p14="http://schemas.microsoft.com/office/powerpoint/2010/main" val="3769079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3B1890-ED34-46E2-8A39-97540D6FB532}" type="datetimeFigureOut">
              <a:rPr lang="en-US" smtClean="0"/>
              <a:t>7/2/2014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A72384-5DCD-4621-8023-EC77917BBCAA}" type="slidenum">
              <a:rPr lang="en-US" smtClean="0"/>
              <a:t>‹#›</a:t>
            </a:fld>
            <a:endParaRPr lang="en-US"/>
          </a:p>
        </p:txBody>
      </p:sp>
    </p:spTree>
    <p:extLst>
      <p:ext uri="{BB962C8B-B14F-4D97-AF65-F5344CB8AC3E}">
        <p14:creationId xmlns:p14="http://schemas.microsoft.com/office/powerpoint/2010/main" val="3357316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3B1890-ED34-46E2-8A39-97540D6FB532}" type="datetimeFigureOut">
              <a:rPr lang="en-US" smtClean="0"/>
              <a:t>7/2/2014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A72384-5DCD-4621-8023-EC77917BBCAA}" type="slidenum">
              <a:rPr lang="en-US" smtClean="0"/>
              <a:t>‹#›</a:t>
            </a:fld>
            <a:endParaRPr lang="en-US"/>
          </a:p>
        </p:txBody>
      </p:sp>
    </p:spTree>
    <p:extLst>
      <p:ext uri="{BB962C8B-B14F-4D97-AF65-F5344CB8AC3E}">
        <p14:creationId xmlns:p14="http://schemas.microsoft.com/office/powerpoint/2010/main" val="480345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3B1890-ED34-46E2-8A39-97540D6FB532}" type="datetimeFigureOut">
              <a:rPr lang="en-US" smtClean="0"/>
              <a:t>7/2/2014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A72384-5DCD-4621-8023-EC77917BBCAA}" type="slidenum">
              <a:rPr lang="en-US" smtClean="0"/>
              <a:t>‹#›</a:t>
            </a:fld>
            <a:endParaRPr lang="en-US"/>
          </a:p>
        </p:txBody>
      </p:sp>
    </p:spTree>
    <p:extLst>
      <p:ext uri="{BB962C8B-B14F-4D97-AF65-F5344CB8AC3E}">
        <p14:creationId xmlns:p14="http://schemas.microsoft.com/office/powerpoint/2010/main" val="3804723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3B1890-ED34-46E2-8A39-97540D6FB532}" type="datetimeFigureOut">
              <a:rPr lang="en-US" smtClean="0"/>
              <a:t>7/2/2014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A72384-5DCD-4621-8023-EC77917BBCAA}" type="slidenum">
              <a:rPr lang="en-US" smtClean="0"/>
              <a:t>‹#›</a:t>
            </a:fld>
            <a:endParaRPr lang="en-US"/>
          </a:p>
        </p:txBody>
      </p:sp>
    </p:spTree>
    <p:extLst>
      <p:ext uri="{BB962C8B-B14F-4D97-AF65-F5344CB8AC3E}">
        <p14:creationId xmlns:p14="http://schemas.microsoft.com/office/powerpoint/2010/main" val="65400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B1890-ED34-46E2-8A39-97540D6FB532}" type="datetimeFigureOut">
              <a:rPr lang="en-US" smtClean="0"/>
              <a:t>7/2/2014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72384-5DCD-4621-8023-EC77917BBCAA}" type="slidenum">
              <a:rPr lang="en-US" smtClean="0"/>
              <a:t>‹#›</a:t>
            </a:fld>
            <a:endParaRPr lang="en-US"/>
          </a:p>
        </p:txBody>
      </p:sp>
    </p:spTree>
    <p:extLst>
      <p:ext uri="{BB962C8B-B14F-4D97-AF65-F5344CB8AC3E}">
        <p14:creationId xmlns:p14="http://schemas.microsoft.com/office/powerpoint/2010/main" val="4094816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g"/><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jpg"/></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4.jpg"/><Relationship Id="rId4" Type="http://schemas.openxmlformats.org/officeDocument/2006/relationships/image" Target="../media/image53.jpg"/></Relationships>
</file>

<file path=ppt/slides/_rels/slide3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57.jp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eg"/><Relationship Id="rId9" Type="http://schemas.openxmlformats.org/officeDocument/2006/relationships/image" Target="../media/image12.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67542"/>
            <a:ext cx="9144000" cy="2835049"/>
          </a:xfrm>
        </p:spPr>
        <p:txBody>
          <a:bodyPr>
            <a:normAutofit fontScale="90000"/>
          </a:bodyPr>
          <a:lstStyle/>
          <a:p>
            <a:r>
              <a:rPr lang="en-US" sz="8000" b="1" dirty="0" smtClean="0">
                <a:solidFill>
                  <a:srgbClr val="D14E1D"/>
                </a:solidFill>
                <a:effectLst>
                  <a:outerShdw blurRad="368300" dist="139700" dir="2700000" algn="tl" rotWithShape="0">
                    <a:prstClr val="black">
                      <a:alpha val="40000"/>
                    </a:prstClr>
                  </a:outerShdw>
                </a:effectLst>
              </a:rPr>
              <a:t>IERG foundry10</a:t>
            </a:r>
            <a:r>
              <a:rPr lang="en-US" b="1" dirty="0" smtClean="0">
                <a:solidFill>
                  <a:srgbClr val="D14E1D"/>
                </a:solidFill>
                <a:effectLst>
                  <a:outerShdw blurRad="368300" dist="139700" dir="2700000" algn="tl" rotWithShape="0">
                    <a:prstClr val="black">
                      <a:alpha val="40000"/>
                    </a:prstClr>
                  </a:outerShdw>
                </a:effectLst>
              </a:rPr>
              <a:t/>
            </a:r>
            <a:br>
              <a:rPr lang="en-US" b="1" dirty="0" smtClean="0">
                <a:solidFill>
                  <a:srgbClr val="D14E1D"/>
                </a:solidFill>
                <a:effectLst>
                  <a:outerShdw blurRad="368300" dist="139700" dir="2700000" algn="tl" rotWithShape="0">
                    <a:prstClr val="black">
                      <a:alpha val="40000"/>
                    </a:prstClr>
                  </a:outerShdw>
                </a:effectLst>
              </a:rPr>
            </a:br>
            <a:r>
              <a:rPr lang="en-US" b="1" i="1" dirty="0" smtClean="0">
                <a:solidFill>
                  <a:srgbClr val="D14E1D"/>
                </a:solidFill>
                <a:effectLst>
                  <a:outerShdw blurRad="368300" dist="139700" dir="2700000" algn="tl" rotWithShape="0">
                    <a:prstClr val="black">
                      <a:alpha val="40000"/>
                    </a:prstClr>
                  </a:outerShdw>
                </a:effectLst>
              </a:rPr>
              <a:t/>
            </a:r>
            <a:br>
              <a:rPr lang="en-US" b="1" i="1" dirty="0" smtClean="0">
                <a:solidFill>
                  <a:srgbClr val="D14E1D"/>
                </a:solidFill>
                <a:effectLst>
                  <a:outerShdw blurRad="368300" dist="139700" dir="2700000" algn="tl" rotWithShape="0">
                    <a:prstClr val="black">
                      <a:alpha val="40000"/>
                    </a:prstClr>
                  </a:outerShdw>
                </a:effectLst>
              </a:rPr>
            </a:br>
            <a:r>
              <a:rPr lang="en-US" sz="4400" b="1" i="1" dirty="0" smtClean="0">
                <a:solidFill>
                  <a:srgbClr val="E7E5E4"/>
                </a:solidFill>
                <a:effectLst>
                  <a:outerShdw blurRad="368300" dist="139700" dir="2700000" algn="tl" rotWithShape="0">
                    <a:prstClr val="black">
                      <a:alpha val="40000"/>
                    </a:prstClr>
                  </a:outerShdw>
                </a:effectLst>
              </a:rPr>
              <a:t>Imagination, gender and their </a:t>
            </a:r>
            <a:r>
              <a:rPr lang="en-US" sz="4400" b="1" i="1" dirty="0" smtClean="0">
                <a:solidFill>
                  <a:srgbClr val="E7E5E4"/>
                </a:solidFill>
                <a:effectLst>
                  <a:outerShdw blurRad="368300" dist="139700" dir="2700000" algn="tl" rotWithShape="0">
                    <a:prstClr val="black">
                      <a:alpha val="40000"/>
                    </a:prstClr>
                  </a:outerShdw>
                </a:effectLst>
              </a:rPr>
              <a:t>importance </a:t>
            </a:r>
            <a:r>
              <a:rPr lang="en-US" sz="4400" b="1" i="1" dirty="0" smtClean="0">
                <a:solidFill>
                  <a:srgbClr val="E7E5E4"/>
                </a:solidFill>
                <a:effectLst>
                  <a:outerShdw blurRad="368300" dist="139700" dir="2700000" algn="tl" rotWithShape="0">
                    <a:prstClr val="black">
                      <a:alpha val="40000"/>
                    </a:prstClr>
                  </a:outerShdw>
                </a:effectLst>
              </a:rPr>
              <a:t>in perceived choices</a:t>
            </a:r>
            <a:endParaRPr lang="en-US" b="1" i="1" dirty="0">
              <a:solidFill>
                <a:srgbClr val="E7E5E4"/>
              </a:solidFill>
              <a:effectLst>
                <a:outerShdw blurRad="368300" dist="139700" dir="2700000" algn="tl" rotWithShape="0">
                  <a:prstClr val="black">
                    <a:alpha val="40000"/>
                  </a:prstClr>
                </a:outerShdw>
              </a:effectLst>
            </a:endParaRPr>
          </a:p>
        </p:txBody>
      </p:sp>
      <p:sp>
        <p:nvSpPr>
          <p:cNvPr id="3" name="TextBox 2"/>
          <p:cNvSpPr txBox="1"/>
          <p:nvPr/>
        </p:nvSpPr>
        <p:spPr>
          <a:xfrm>
            <a:off x="4756755" y="4648201"/>
            <a:ext cx="2678490" cy="830997"/>
          </a:xfrm>
          <a:prstGeom prst="rect">
            <a:avLst/>
          </a:prstGeom>
          <a:noFill/>
        </p:spPr>
        <p:txBody>
          <a:bodyPr wrap="none" rtlCol="0">
            <a:spAutoFit/>
          </a:bodyPr>
          <a:lstStyle/>
          <a:p>
            <a:pPr algn="ctr"/>
            <a:r>
              <a:rPr lang="en-US" sz="2400" dirty="0" smtClean="0">
                <a:solidFill>
                  <a:srgbClr val="E7E5E4"/>
                </a:solidFill>
              </a:rPr>
              <a:t>www.foundry10.org</a:t>
            </a:r>
          </a:p>
          <a:p>
            <a:pPr algn="ctr"/>
            <a:r>
              <a:rPr lang="en-US" sz="2400" dirty="0" smtClean="0">
                <a:solidFill>
                  <a:srgbClr val="E7E5E4"/>
                </a:solidFill>
              </a:rPr>
              <a:t>@foundry10ed</a:t>
            </a:r>
            <a:endParaRPr lang="en-US" sz="2400" dirty="0">
              <a:solidFill>
                <a:srgbClr val="E7E5E4"/>
              </a:solidFill>
            </a:endParaRPr>
          </a:p>
        </p:txBody>
      </p:sp>
    </p:spTree>
    <p:extLst>
      <p:ext uri="{BB962C8B-B14F-4D97-AF65-F5344CB8AC3E}">
        <p14:creationId xmlns:p14="http://schemas.microsoft.com/office/powerpoint/2010/main" val="3166965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vert="horz" lIns="91440" tIns="45720" rIns="91440" bIns="45720" rtlCol="0" anchor="b">
            <a:normAutofit/>
          </a:bodyPr>
          <a:lstStyle/>
          <a:p>
            <a:r>
              <a:rPr lang="en-US" sz="4800" b="1" dirty="0">
                <a:solidFill>
                  <a:srgbClr val="D14E1D"/>
                </a:solidFill>
                <a:effectLst>
                  <a:outerShdw blurRad="368300" dist="139700" dir="2700000" algn="tl" rotWithShape="0">
                    <a:prstClr val="black">
                      <a:alpha val="40000"/>
                    </a:prstClr>
                  </a:outerShdw>
                </a:effectLst>
              </a:rPr>
              <a:t>Imaginative Education</a:t>
            </a:r>
          </a:p>
        </p:txBody>
      </p:sp>
      <p:sp>
        <p:nvSpPr>
          <p:cNvPr id="3" name="Content Placeholder 2"/>
          <p:cNvSpPr>
            <a:spLocks noGrp="1"/>
          </p:cNvSpPr>
          <p:nvPr>
            <p:ph idx="1"/>
          </p:nvPr>
        </p:nvSpPr>
        <p:spPr>
          <a:xfrm>
            <a:off x="838200" y="1802084"/>
            <a:ext cx="10515600" cy="4351338"/>
          </a:xfrm>
        </p:spPr>
        <p:txBody>
          <a:bodyPr vert="horz" lIns="91440" tIns="45720" rIns="91440" bIns="45720" rtlCol="0">
            <a:normAutofit/>
          </a:bodyPr>
          <a:lstStyle/>
          <a:p>
            <a:pPr marL="0" indent="0">
              <a:buNone/>
            </a:pPr>
            <a:endParaRPr lang="en-US" dirty="0" smtClean="0">
              <a:solidFill>
                <a:srgbClr val="E7E5E4"/>
              </a:solidFill>
            </a:endParaRPr>
          </a:p>
          <a:p>
            <a:pPr marL="0" indent="0">
              <a:buNone/>
            </a:pPr>
            <a:endParaRPr lang="en-US" dirty="0">
              <a:solidFill>
                <a:srgbClr val="E7E5E4"/>
              </a:solidFill>
            </a:endParaRPr>
          </a:p>
          <a:p>
            <a:pPr marL="0" indent="0" algn="ctr">
              <a:buNone/>
            </a:pPr>
            <a:r>
              <a:rPr lang="en-US" dirty="0" smtClean="0">
                <a:solidFill>
                  <a:srgbClr val="E7E5E4"/>
                </a:solidFill>
              </a:rPr>
              <a:t>“</a:t>
            </a:r>
            <a:r>
              <a:rPr lang="en-US" dirty="0">
                <a:solidFill>
                  <a:srgbClr val="E7E5E4"/>
                </a:solidFill>
              </a:rPr>
              <a:t>Imagination is the ‘reaching out’ feature of the mind, enabling us to go beyond what we have mastered so far.”</a:t>
            </a:r>
          </a:p>
          <a:p>
            <a:pPr algn="ctr"/>
            <a:endParaRPr lang="en-US" dirty="0">
              <a:solidFill>
                <a:srgbClr val="E7E5E4"/>
              </a:solidFill>
            </a:endParaRPr>
          </a:p>
          <a:p>
            <a:endParaRPr lang="en-US" dirty="0">
              <a:solidFill>
                <a:srgbClr val="E7E5E4"/>
              </a:solidFill>
            </a:endParaRPr>
          </a:p>
        </p:txBody>
      </p:sp>
      <p:sp>
        <p:nvSpPr>
          <p:cNvPr id="4" name="Rectangle 3"/>
          <p:cNvSpPr/>
          <p:nvPr/>
        </p:nvSpPr>
        <p:spPr>
          <a:xfrm>
            <a:off x="4093028" y="6176962"/>
            <a:ext cx="566058" cy="369332"/>
          </a:xfrm>
          <a:prstGeom prst="rect">
            <a:avLst/>
          </a:prstGeom>
        </p:spPr>
        <p:txBody>
          <a:bodyPr wrap="square">
            <a:spAutoFit/>
          </a:bodyPr>
          <a:lstStyle/>
          <a:p>
            <a:endParaRPr lang="en-US" dirty="0"/>
          </a:p>
        </p:txBody>
      </p:sp>
    </p:spTree>
    <p:extLst>
      <p:ext uri="{BB962C8B-B14F-4D97-AF65-F5344CB8AC3E}">
        <p14:creationId xmlns:p14="http://schemas.microsoft.com/office/powerpoint/2010/main" val="32942191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vert="horz" lIns="91440" tIns="45720" rIns="91440" bIns="45720" rtlCol="0" anchor="b">
            <a:normAutofit/>
          </a:bodyPr>
          <a:lstStyle/>
          <a:p>
            <a:r>
              <a:rPr lang="en-US" sz="4800" b="1" dirty="0">
                <a:solidFill>
                  <a:srgbClr val="D14E1D"/>
                </a:solidFill>
                <a:effectLst>
                  <a:outerShdw blurRad="368300" dist="139700" dir="2700000" algn="tl" rotWithShape="0">
                    <a:prstClr val="black">
                      <a:alpha val="40000"/>
                    </a:prstClr>
                  </a:outerShdw>
                </a:effectLst>
              </a:rPr>
              <a:t>Elements of Romantic Understanding</a:t>
            </a:r>
          </a:p>
        </p:txBody>
      </p:sp>
      <p:sp>
        <p:nvSpPr>
          <p:cNvPr id="3" name="Content Placeholder 2"/>
          <p:cNvSpPr>
            <a:spLocks noGrp="1"/>
          </p:cNvSpPr>
          <p:nvPr>
            <p:ph idx="1"/>
          </p:nvPr>
        </p:nvSpPr>
        <p:spPr/>
        <p:txBody>
          <a:bodyPr vert="horz" lIns="91440" tIns="45720" rIns="91440" bIns="45720" rtlCol="0">
            <a:normAutofit/>
          </a:bodyPr>
          <a:lstStyle/>
          <a:p>
            <a:r>
              <a:rPr lang="en-US" dirty="0">
                <a:solidFill>
                  <a:srgbClr val="E7E5E4"/>
                </a:solidFill>
              </a:rPr>
              <a:t>Fascination with </a:t>
            </a:r>
            <a:r>
              <a:rPr lang="en-US" dirty="0" smtClean="0">
                <a:solidFill>
                  <a:srgbClr val="E7E5E4"/>
                </a:solidFill>
              </a:rPr>
              <a:t>extremes</a:t>
            </a:r>
          </a:p>
          <a:p>
            <a:endParaRPr lang="en-US" dirty="0">
              <a:solidFill>
                <a:srgbClr val="E7E5E4"/>
              </a:solidFill>
            </a:endParaRPr>
          </a:p>
          <a:p>
            <a:r>
              <a:rPr lang="en-US" dirty="0">
                <a:solidFill>
                  <a:srgbClr val="E7E5E4"/>
                </a:solidFill>
              </a:rPr>
              <a:t>Jigsaw of </a:t>
            </a:r>
            <a:r>
              <a:rPr lang="en-US" dirty="0" smtClean="0">
                <a:solidFill>
                  <a:srgbClr val="E7E5E4"/>
                </a:solidFill>
              </a:rPr>
              <a:t>ideas</a:t>
            </a:r>
          </a:p>
          <a:p>
            <a:endParaRPr lang="en-US" dirty="0">
              <a:solidFill>
                <a:srgbClr val="E7E5E4"/>
              </a:solidFill>
            </a:endParaRPr>
          </a:p>
          <a:p>
            <a:r>
              <a:rPr lang="en-US" dirty="0">
                <a:solidFill>
                  <a:srgbClr val="E7E5E4"/>
                </a:solidFill>
              </a:rPr>
              <a:t>Learning that looks </a:t>
            </a:r>
            <a:r>
              <a:rPr lang="en-US" dirty="0" smtClean="0">
                <a:solidFill>
                  <a:srgbClr val="E7E5E4"/>
                </a:solidFill>
              </a:rPr>
              <a:t>different, not just a lecture</a:t>
            </a:r>
          </a:p>
          <a:p>
            <a:endParaRPr lang="en-US" dirty="0">
              <a:solidFill>
                <a:srgbClr val="E7E5E4"/>
              </a:solidFill>
            </a:endParaRPr>
          </a:p>
          <a:p>
            <a:r>
              <a:rPr lang="en-US" dirty="0">
                <a:solidFill>
                  <a:srgbClr val="E7E5E4"/>
                </a:solidFill>
              </a:rPr>
              <a:t>Human emotions and </a:t>
            </a:r>
            <a:r>
              <a:rPr lang="en-US" dirty="0" smtClean="0">
                <a:solidFill>
                  <a:srgbClr val="E7E5E4"/>
                </a:solidFill>
              </a:rPr>
              <a:t>understanding</a:t>
            </a:r>
            <a:endParaRPr lang="en-US" dirty="0">
              <a:solidFill>
                <a:srgbClr val="E7E5E4"/>
              </a:solidFill>
            </a:endParaRPr>
          </a:p>
        </p:txBody>
      </p:sp>
      <p:pic>
        <p:nvPicPr>
          <p:cNvPr id="4098" name="Picture 2" descr="http://www.jigsawatwork.com/Admin_uploads/NLP_communica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3033" y="1557337"/>
            <a:ext cx="3419475" cy="2028826"/>
          </a:xfrm>
          <a:prstGeom prst="rect">
            <a:avLst/>
          </a:prstGeom>
          <a:effectLst>
            <a:outerShdw blurRad="165100" dist="101600" dir="30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2063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vert="horz" lIns="91440" tIns="45720" rIns="91440" bIns="45720" rtlCol="0" anchor="b">
            <a:normAutofit/>
          </a:bodyPr>
          <a:lstStyle/>
          <a:p>
            <a:r>
              <a:rPr lang="en-US" sz="4800" b="1" dirty="0">
                <a:solidFill>
                  <a:srgbClr val="D14E1D"/>
                </a:solidFill>
                <a:effectLst>
                  <a:outerShdw blurRad="368300" dist="139700" dir="2700000" algn="tl" rotWithShape="0">
                    <a:prstClr val="black">
                      <a:alpha val="40000"/>
                    </a:prstClr>
                  </a:outerShdw>
                </a:effectLst>
              </a:rPr>
              <a:t>In </a:t>
            </a:r>
            <a:r>
              <a:rPr lang="en-US" sz="4800" b="1" dirty="0" smtClean="0">
                <a:solidFill>
                  <a:srgbClr val="D14E1D"/>
                </a:solidFill>
                <a:effectLst>
                  <a:outerShdw blurRad="368300" dist="139700" dir="2700000" algn="tl" rotWithShape="0">
                    <a:prstClr val="black">
                      <a:alpha val="40000"/>
                    </a:prstClr>
                  </a:outerShdw>
                </a:effectLst>
              </a:rPr>
              <a:t>particular</a:t>
            </a:r>
            <a:r>
              <a:rPr lang="en-US" sz="4800" b="1" dirty="0">
                <a:solidFill>
                  <a:srgbClr val="D14E1D"/>
                </a:solidFill>
                <a:effectLst>
                  <a:outerShdw blurRad="368300" dist="139700" dir="2700000" algn="tl" rotWithShape="0">
                    <a:prstClr val="black">
                      <a:alpha val="40000"/>
                    </a:prstClr>
                  </a:outerShdw>
                </a:effectLst>
              </a:rPr>
              <a:t>, </a:t>
            </a:r>
            <a:r>
              <a:rPr lang="en-US" sz="4800" b="1" dirty="0" smtClean="0">
                <a:solidFill>
                  <a:srgbClr val="D14E1D"/>
                </a:solidFill>
                <a:effectLst>
                  <a:outerShdw blurRad="368300" dist="139700" dir="2700000" algn="tl" rotWithShape="0">
                    <a:prstClr val="black">
                      <a:alpha val="40000"/>
                    </a:prstClr>
                  </a:outerShdw>
                </a:effectLst>
              </a:rPr>
              <a:t>the </a:t>
            </a:r>
            <a:r>
              <a:rPr lang="en-US" sz="4800" b="1" dirty="0">
                <a:solidFill>
                  <a:srgbClr val="D14E1D"/>
                </a:solidFill>
                <a:effectLst>
                  <a:outerShdw blurRad="368300" dist="139700" dir="2700000" algn="tl" rotWithShape="0">
                    <a:prstClr val="black">
                      <a:alpha val="40000"/>
                    </a:prstClr>
                  </a:outerShdw>
                </a:effectLst>
              </a:rPr>
              <a:t>Girls’ Group</a:t>
            </a:r>
          </a:p>
        </p:txBody>
      </p:sp>
      <p:grpSp>
        <p:nvGrpSpPr>
          <p:cNvPr id="5" name="Group 4"/>
          <p:cNvGrpSpPr/>
          <p:nvPr/>
        </p:nvGrpSpPr>
        <p:grpSpPr>
          <a:xfrm>
            <a:off x="838200" y="1563990"/>
            <a:ext cx="10297343" cy="5077515"/>
            <a:chOff x="838200" y="1563990"/>
            <a:chExt cx="10297343" cy="5077515"/>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3976" y="1568768"/>
              <a:ext cx="3517733" cy="2655888"/>
            </a:xfrm>
            <a:prstGeom prst="rect">
              <a:avLst/>
            </a:prstGeom>
            <a:effectLst>
              <a:outerShdw blurRad="165100" dist="101600" dir="3000000" algn="t"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563990"/>
              <a:ext cx="4062012" cy="5077515"/>
            </a:xfrm>
            <a:prstGeom prst="rect">
              <a:avLst/>
            </a:prstGeom>
            <a:effectLst>
              <a:outerShdw blurRad="165100" dist="101600" dir="3000000" algn="t" rotWithShape="0">
                <a:prstClr val="black">
                  <a:alpha val="40000"/>
                </a:prstClr>
              </a:outerShdw>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3976" y="4393239"/>
              <a:ext cx="4395590" cy="2248266"/>
            </a:xfrm>
            <a:prstGeom prst="rect">
              <a:avLst/>
            </a:prstGeom>
            <a:effectLst>
              <a:outerShdw blurRad="165100" dist="101600" dir="3000000" algn="t" rotWithShape="0">
                <a:prstClr val="black">
                  <a:alpha val="40000"/>
                </a:prstClr>
              </a:outerShdw>
            </a:effec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65473" y="1563990"/>
              <a:ext cx="2370070" cy="2660666"/>
            </a:xfrm>
            <a:prstGeom prst="rect">
              <a:avLst/>
            </a:prstGeom>
            <a:effectLst>
              <a:outerShdw blurRad="165100" dist="101600" dir="3000000" algn="t" rotWithShape="0">
                <a:prstClr val="black">
                  <a:alpha val="40000"/>
                </a:prstClr>
              </a:outerShdw>
            </a:effectLst>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43330" y="4393239"/>
              <a:ext cx="1492212" cy="2248266"/>
            </a:xfrm>
            <a:prstGeom prst="rect">
              <a:avLst/>
            </a:prstGeom>
            <a:effectLst>
              <a:outerShdw blurRad="165100" dist="101600" dir="3000000" algn="t" rotWithShape="0">
                <a:prstClr val="black">
                  <a:alpha val="40000"/>
                </a:prstClr>
              </a:outerShdw>
            </a:effectLst>
          </p:spPr>
        </p:pic>
      </p:grpSp>
    </p:spTree>
    <p:extLst>
      <p:ext uri="{BB962C8B-B14F-4D97-AF65-F5344CB8AC3E}">
        <p14:creationId xmlns:p14="http://schemas.microsoft.com/office/powerpoint/2010/main" val="12212011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vert="horz" lIns="91440" tIns="45720" rIns="91440" bIns="45720" rtlCol="0" anchor="b">
            <a:normAutofit/>
          </a:bodyPr>
          <a:lstStyle/>
          <a:p>
            <a:r>
              <a:rPr lang="en-US" sz="4800" b="1" dirty="0">
                <a:solidFill>
                  <a:srgbClr val="D14E1D"/>
                </a:solidFill>
                <a:effectLst>
                  <a:outerShdw blurRad="368300" dist="139700" dir="2700000" algn="tl" rotWithShape="0">
                    <a:prstClr val="black">
                      <a:alpha val="40000"/>
                    </a:prstClr>
                  </a:outerShdw>
                </a:effectLst>
              </a:rPr>
              <a:t>How it started	</a:t>
            </a:r>
          </a:p>
        </p:txBody>
      </p:sp>
      <p:sp>
        <p:nvSpPr>
          <p:cNvPr id="3" name="Content Placeholder 2"/>
          <p:cNvSpPr>
            <a:spLocks noGrp="1"/>
          </p:cNvSpPr>
          <p:nvPr>
            <p:ph idx="1"/>
          </p:nvPr>
        </p:nvSpPr>
        <p:spPr>
          <a:xfrm>
            <a:off x="838200" y="1825625"/>
            <a:ext cx="6738257" cy="4351338"/>
          </a:xfrm>
        </p:spPr>
        <p:txBody>
          <a:bodyPr vert="horz" lIns="91440" tIns="45720" rIns="91440" bIns="45720" rtlCol="0">
            <a:normAutofit/>
          </a:bodyPr>
          <a:lstStyle/>
          <a:p>
            <a:r>
              <a:rPr lang="en-US" dirty="0" smtClean="0">
                <a:solidFill>
                  <a:srgbClr val="E7E5E4"/>
                </a:solidFill>
              </a:rPr>
              <a:t>Five girls </a:t>
            </a:r>
          </a:p>
          <a:p>
            <a:endParaRPr lang="en-US" dirty="0" smtClean="0">
              <a:solidFill>
                <a:srgbClr val="E7E5E4"/>
              </a:solidFill>
            </a:endParaRPr>
          </a:p>
          <a:p>
            <a:r>
              <a:rPr lang="en-US" dirty="0" smtClean="0">
                <a:solidFill>
                  <a:srgbClr val="E7E5E4"/>
                </a:solidFill>
              </a:rPr>
              <a:t>Existing relationships were key</a:t>
            </a:r>
          </a:p>
          <a:p>
            <a:pPr lvl="1"/>
            <a:r>
              <a:rPr lang="en-US" dirty="0" smtClean="0">
                <a:solidFill>
                  <a:srgbClr val="E7E5E4"/>
                </a:solidFill>
              </a:rPr>
              <a:t>Lisa participated in all events</a:t>
            </a:r>
            <a:endParaRPr lang="en-US" dirty="0">
              <a:solidFill>
                <a:srgbClr val="E7E5E4"/>
              </a:solidFill>
            </a:endParaRPr>
          </a:p>
          <a:p>
            <a:endParaRPr lang="en-US" dirty="0" smtClean="0">
              <a:solidFill>
                <a:srgbClr val="E7E5E4"/>
              </a:solidFill>
            </a:endParaRPr>
          </a:p>
          <a:p>
            <a:r>
              <a:rPr lang="en-US" dirty="0" smtClean="0">
                <a:solidFill>
                  <a:srgbClr val="E7E5E4"/>
                </a:solidFill>
              </a:rPr>
              <a:t>Gathered non-invasive qualitative data</a:t>
            </a:r>
          </a:p>
          <a:p>
            <a:endParaRPr lang="en-US" dirty="0">
              <a:solidFill>
                <a:srgbClr val="E7E5E4"/>
              </a:solidFill>
            </a:endParaRPr>
          </a:p>
          <a:p>
            <a:pPr marL="0" indent="0">
              <a:buNone/>
            </a:pPr>
            <a:r>
              <a:rPr lang="en-US" dirty="0" smtClean="0">
                <a:solidFill>
                  <a:srgbClr val="E7E5E4"/>
                </a:solidFill>
              </a:rPr>
              <a:t> </a:t>
            </a:r>
            <a:endParaRPr lang="en-US" dirty="0">
              <a:solidFill>
                <a:srgbClr val="E7E5E4"/>
              </a:solidFill>
            </a:endParaRPr>
          </a:p>
        </p:txBody>
      </p:sp>
      <p:grpSp>
        <p:nvGrpSpPr>
          <p:cNvPr id="4" name="Group 3"/>
          <p:cNvGrpSpPr/>
          <p:nvPr/>
        </p:nvGrpSpPr>
        <p:grpSpPr>
          <a:xfrm>
            <a:off x="8812589" y="195010"/>
            <a:ext cx="2958787" cy="6547461"/>
            <a:chOff x="8812589" y="195010"/>
            <a:chExt cx="2958787" cy="6547461"/>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6073" y="195010"/>
              <a:ext cx="2955302" cy="2364241"/>
            </a:xfrm>
            <a:prstGeom prst="rect">
              <a:avLst/>
            </a:prstGeom>
            <a:effectLst>
              <a:outerShdw blurRad="165100" dist="101600" dir="3000000" algn="t" rotWithShape="0">
                <a:prstClr val="black">
                  <a:alpha val="40000"/>
                </a:prst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2589" y="2704402"/>
              <a:ext cx="2958787" cy="2219090"/>
            </a:xfrm>
            <a:prstGeom prst="rect">
              <a:avLst/>
            </a:prstGeom>
            <a:effectLst>
              <a:outerShdw blurRad="165100" dist="101600" dir="3000000" algn="t"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2589" y="5068643"/>
              <a:ext cx="2958786" cy="1673828"/>
            </a:xfrm>
            <a:prstGeom prst="rect">
              <a:avLst/>
            </a:prstGeom>
            <a:effectLst>
              <a:outerShdw blurRad="165100" dist="101600" dir="3000000" algn="t" rotWithShape="0">
                <a:prstClr val="black">
                  <a:alpha val="40000"/>
                </a:prstClr>
              </a:outerShdw>
            </a:effectLst>
          </p:spPr>
        </p:pic>
      </p:grpSp>
    </p:spTree>
    <p:extLst>
      <p:ext uri="{BB962C8B-B14F-4D97-AF65-F5344CB8AC3E}">
        <p14:creationId xmlns:p14="http://schemas.microsoft.com/office/powerpoint/2010/main" val="555898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vert="horz" lIns="91440" tIns="45720" rIns="91440" bIns="45720" rtlCol="0" anchor="b">
            <a:normAutofit/>
          </a:bodyPr>
          <a:lstStyle/>
          <a:p>
            <a:r>
              <a:rPr lang="en-US" sz="4800" b="1" dirty="0">
                <a:solidFill>
                  <a:srgbClr val="D14E1D"/>
                </a:solidFill>
                <a:effectLst>
                  <a:outerShdw blurRad="368300" dist="139700" dir="2700000" algn="tl" rotWithShape="0">
                    <a:prstClr val="black">
                      <a:alpha val="40000"/>
                    </a:prstClr>
                  </a:outerShdw>
                </a:effectLst>
              </a:rPr>
              <a:t>Girls’ Group Goals</a:t>
            </a:r>
          </a:p>
        </p:txBody>
      </p:sp>
      <p:sp>
        <p:nvSpPr>
          <p:cNvPr id="3" name="Content Placeholder 2"/>
          <p:cNvSpPr>
            <a:spLocks noGrp="1"/>
          </p:cNvSpPr>
          <p:nvPr>
            <p:ph idx="1"/>
          </p:nvPr>
        </p:nvSpPr>
        <p:spPr>
          <a:xfrm>
            <a:off x="838200" y="1825625"/>
            <a:ext cx="5018314" cy="4351338"/>
          </a:xfrm>
        </p:spPr>
        <p:txBody>
          <a:bodyPr vert="horz" lIns="91440" tIns="45720" rIns="91440" bIns="45720" rtlCol="0">
            <a:normAutofit/>
          </a:bodyPr>
          <a:lstStyle/>
          <a:p>
            <a:r>
              <a:rPr lang="en-US" dirty="0" smtClean="0">
                <a:solidFill>
                  <a:srgbClr val="E7E5E4"/>
                </a:solidFill>
              </a:rPr>
              <a:t>Opportunity to </a:t>
            </a:r>
            <a:r>
              <a:rPr lang="en-US" dirty="0">
                <a:solidFill>
                  <a:srgbClr val="E7E5E4"/>
                </a:solidFill>
              </a:rPr>
              <a:t>try new things</a:t>
            </a:r>
          </a:p>
          <a:p>
            <a:endParaRPr lang="en-US" dirty="0" smtClean="0">
              <a:solidFill>
                <a:srgbClr val="E7E5E4"/>
              </a:solidFill>
            </a:endParaRPr>
          </a:p>
          <a:p>
            <a:r>
              <a:rPr lang="en-US" dirty="0" smtClean="0">
                <a:solidFill>
                  <a:srgbClr val="E7E5E4"/>
                </a:solidFill>
              </a:rPr>
              <a:t>Passive vs. active</a:t>
            </a:r>
          </a:p>
          <a:p>
            <a:endParaRPr lang="en-US" dirty="0" smtClean="0">
              <a:solidFill>
                <a:srgbClr val="E7E5E4"/>
              </a:solidFill>
            </a:endParaRPr>
          </a:p>
          <a:p>
            <a:r>
              <a:rPr lang="en-US" dirty="0" smtClean="0">
                <a:solidFill>
                  <a:srgbClr val="E7E5E4"/>
                </a:solidFill>
              </a:rPr>
              <a:t>Monitor evolution of ideas</a:t>
            </a:r>
            <a:endParaRPr lang="en-US" dirty="0">
              <a:solidFill>
                <a:srgbClr val="E7E5E4"/>
              </a:solidFill>
            </a:endParaRPr>
          </a:p>
          <a:p>
            <a:endParaRPr lang="en-US" dirty="0" smtClean="0">
              <a:solidFill>
                <a:srgbClr val="E7E5E4"/>
              </a:solidFill>
            </a:endParaRPr>
          </a:p>
          <a:p>
            <a:r>
              <a:rPr lang="en-US" dirty="0" smtClean="0">
                <a:solidFill>
                  <a:srgbClr val="E7E5E4"/>
                </a:solidFill>
              </a:rPr>
              <a:t>Perception of learning</a:t>
            </a:r>
            <a:endParaRPr lang="en-US" dirty="0">
              <a:solidFill>
                <a:srgbClr val="E7E5E4"/>
              </a:solidFill>
            </a:endParaRPr>
          </a:p>
        </p:txBody>
      </p:sp>
      <p:pic>
        <p:nvPicPr>
          <p:cNvPr id="5124" name="Picture 4" descr="http://aarkangel.files.wordpress.com/2014/01/sparks-fly-dreamstime_s_18055930-cop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6514" y="1728686"/>
            <a:ext cx="6008914" cy="4221263"/>
          </a:xfrm>
          <a:prstGeom prst="rect">
            <a:avLst/>
          </a:prstGeom>
          <a:effectLst>
            <a:outerShdw blurRad="165100" dist="101600" dir="30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0460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vert="horz" lIns="91440" tIns="45720" rIns="91440" bIns="45720" rtlCol="0" anchor="b">
            <a:normAutofit/>
          </a:bodyPr>
          <a:lstStyle/>
          <a:p>
            <a:r>
              <a:rPr lang="en-US" sz="4800" b="1" dirty="0">
                <a:solidFill>
                  <a:srgbClr val="D14E1D"/>
                </a:solidFill>
                <a:effectLst>
                  <a:outerShdw blurRad="368300" dist="139700" dir="2700000" algn="tl" rotWithShape="0">
                    <a:prstClr val="black">
                      <a:alpha val="40000"/>
                    </a:prstClr>
                  </a:outerShdw>
                </a:effectLst>
              </a:rPr>
              <a:t>Fascination with extremes	</a:t>
            </a:r>
          </a:p>
        </p:txBody>
      </p:sp>
      <p:sp>
        <p:nvSpPr>
          <p:cNvPr id="3" name="Content Placeholder 2"/>
          <p:cNvSpPr>
            <a:spLocks noGrp="1"/>
          </p:cNvSpPr>
          <p:nvPr>
            <p:ph idx="1"/>
          </p:nvPr>
        </p:nvSpPr>
        <p:spPr/>
        <p:txBody>
          <a:bodyPr vert="horz" lIns="91440" tIns="45720" rIns="91440" bIns="45720" rtlCol="0">
            <a:normAutofit/>
          </a:bodyPr>
          <a:lstStyle/>
          <a:p>
            <a:r>
              <a:rPr lang="en-US" dirty="0" smtClean="0">
                <a:solidFill>
                  <a:srgbClr val="E7E5E4"/>
                </a:solidFill>
              </a:rPr>
              <a:t>Modern-day </a:t>
            </a:r>
            <a:r>
              <a:rPr lang="en-US" dirty="0">
                <a:solidFill>
                  <a:srgbClr val="E7E5E4"/>
                </a:solidFill>
              </a:rPr>
              <a:t>media as well as books </a:t>
            </a:r>
            <a:r>
              <a:rPr lang="en-US" dirty="0" smtClean="0">
                <a:solidFill>
                  <a:srgbClr val="E7E5E4"/>
                </a:solidFill>
              </a:rPr>
              <a:t>draw these out</a:t>
            </a:r>
            <a:endParaRPr lang="en-US" dirty="0">
              <a:solidFill>
                <a:srgbClr val="E7E5E4"/>
              </a:solidFill>
            </a:endParaRPr>
          </a:p>
          <a:p>
            <a:endParaRPr lang="en-US" dirty="0">
              <a:solidFill>
                <a:srgbClr val="E7E5E4"/>
              </a:solidFill>
            </a:endParaRPr>
          </a:p>
          <a:p>
            <a:r>
              <a:rPr lang="en-US" dirty="0">
                <a:solidFill>
                  <a:srgbClr val="E7E5E4"/>
                </a:solidFill>
              </a:rPr>
              <a:t>Skateboarding               what they imagined from the movies/</a:t>
            </a:r>
            <a:r>
              <a:rPr lang="en-US" dirty="0" err="1">
                <a:solidFill>
                  <a:srgbClr val="E7E5E4"/>
                </a:solidFill>
              </a:rPr>
              <a:t>tv</a:t>
            </a:r>
            <a:endParaRPr lang="en-US" dirty="0">
              <a:solidFill>
                <a:srgbClr val="E7E5E4"/>
              </a:solidFill>
            </a:endParaRPr>
          </a:p>
          <a:p>
            <a:endParaRPr lang="en-US" dirty="0">
              <a:solidFill>
                <a:srgbClr val="E7E5E4"/>
              </a:solidFill>
            </a:endParaRPr>
          </a:p>
          <a:p>
            <a:r>
              <a:rPr lang="en-US" dirty="0">
                <a:solidFill>
                  <a:srgbClr val="E7E5E4"/>
                </a:solidFill>
              </a:rPr>
              <a:t>Digital Music 	        what they pictured from real DJ’s; EDM</a:t>
            </a:r>
          </a:p>
          <a:p>
            <a:endParaRPr lang="en-US" dirty="0">
              <a:solidFill>
                <a:srgbClr val="E7E5E4"/>
              </a:solidFill>
            </a:endParaRPr>
          </a:p>
          <a:p>
            <a:r>
              <a:rPr lang="en-US" dirty="0" smtClean="0">
                <a:solidFill>
                  <a:srgbClr val="E7E5E4"/>
                </a:solidFill>
              </a:rPr>
              <a:t>Metalwork                   </a:t>
            </a:r>
            <a:r>
              <a:rPr lang="en-US" dirty="0">
                <a:solidFill>
                  <a:srgbClr val="E7E5E4"/>
                </a:solidFill>
              </a:rPr>
              <a:t>what they envisioned from pictures/reading</a:t>
            </a:r>
          </a:p>
          <a:p>
            <a:endParaRPr lang="en-US" dirty="0">
              <a:solidFill>
                <a:srgbClr val="E7E5E4"/>
              </a:solidFill>
            </a:endParaRPr>
          </a:p>
        </p:txBody>
      </p:sp>
      <p:sp>
        <p:nvSpPr>
          <p:cNvPr id="4" name="Right Arrow 3"/>
          <p:cNvSpPr/>
          <p:nvPr/>
        </p:nvSpPr>
        <p:spPr>
          <a:xfrm>
            <a:off x="3359332" y="2988922"/>
            <a:ext cx="966652" cy="209006"/>
          </a:xfrm>
          <a:prstGeom prst="rightArrow">
            <a:avLst/>
          </a:prstGeom>
          <a:solidFill>
            <a:srgbClr val="D14E1D"/>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14E1D"/>
              </a:solidFill>
            </a:endParaRPr>
          </a:p>
        </p:txBody>
      </p:sp>
      <p:sp>
        <p:nvSpPr>
          <p:cNvPr id="6" name="Right Arrow 5"/>
          <p:cNvSpPr/>
          <p:nvPr/>
        </p:nvSpPr>
        <p:spPr>
          <a:xfrm>
            <a:off x="3174276" y="4031886"/>
            <a:ext cx="966652" cy="209006"/>
          </a:xfrm>
          <a:prstGeom prst="rightArrow">
            <a:avLst/>
          </a:prstGeom>
          <a:solidFill>
            <a:srgbClr val="D14E1D"/>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14E1D"/>
              </a:solidFill>
            </a:endParaRPr>
          </a:p>
        </p:txBody>
      </p:sp>
      <p:sp>
        <p:nvSpPr>
          <p:cNvPr id="7" name="Right Arrow 6"/>
          <p:cNvSpPr/>
          <p:nvPr/>
        </p:nvSpPr>
        <p:spPr>
          <a:xfrm>
            <a:off x="2984864" y="5074850"/>
            <a:ext cx="966652" cy="209006"/>
          </a:xfrm>
          <a:prstGeom prst="rightArrow">
            <a:avLst/>
          </a:prstGeom>
          <a:solidFill>
            <a:srgbClr val="D14E1D"/>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14E1D"/>
              </a:solidFill>
            </a:endParaRPr>
          </a:p>
        </p:txBody>
      </p:sp>
    </p:spTree>
    <p:extLst>
      <p:ext uri="{BB962C8B-B14F-4D97-AF65-F5344CB8AC3E}">
        <p14:creationId xmlns:p14="http://schemas.microsoft.com/office/powerpoint/2010/main" val="20755528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5871"/>
            <a:ext cx="10515600" cy="1325563"/>
          </a:xfrm>
        </p:spPr>
        <p:txBody>
          <a:bodyPr vert="horz" lIns="91440" tIns="45720" rIns="91440" bIns="45720" rtlCol="0" anchor="b">
            <a:normAutofit/>
          </a:bodyPr>
          <a:lstStyle/>
          <a:p>
            <a:r>
              <a:rPr lang="en-US" sz="4800" b="1" dirty="0">
                <a:solidFill>
                  <a:srgbClr val="D14E1D"/>
                </a:solidFill>
                <a:effectLst>
                  <a:outerShdw blurRad="368300" dist="139700" dir="2700000" algn="tl" rotWithShape="0">
                    <a:prstClr val="black">
                      <a:alpha val="40000"/>
                    </a:prstClr>
                  </a:outerShdw>
                </a:effectLst>
              </a:rPr>
              <a:t>Piecing together understanding	</a:t>
            </a:r>
          </a:p>
        </p:txBody>
      </p:sp>
      <p:sp>
        <p:nvSpPr>
          <p:cNvPr id="3" name="Content Placeholder 2"/>
          <p:cNvSpPr>
            <a:spLocks noGrp="1"/>
          </p:cNvSpPr>
          <p:nvPr>
            <p:ph idx="1"/>
          </p:nvPr>
        </p:nvSpPr>
        <p:spPr/>
        <p:txBody>
          <a:bodyPr vert="horz" lIns="91440" tIns="45720" rIns="91440" bIns="45720" rtlCol="0">
            <a:normAutofit/>
          </a:bodyPr>
          <a:lstStyle/>
          <a:p>
            <a:pPr marL="0" indent="0">
              <a:buNone/>
            </a:pPr>
            <a:r>
              <a:rPr lang="en-US" dirty="0" smtClean="0">
                <a:solidFill>
                  <a:srgbClr val="E7E5E4"/>
                </a:solidFill>
              </a:rPr>
              <a:t>Finding connections to past experience</a:t>
            </a:r>
            <a:endParaRPr lang="en-US" dirty="0">
              <a:solidFill>
                <a:srgbClr val="E7E5E4"/>
              </a:solidFill>
            </a:endParaRPr>
          </a:p>
          <a:p>
            <a:endParaRPr lang="en-US" dirty="0">
              <a:solidFill>
                <a:srgbClr val="E7E5E4"/>
              </a:solidFill>
            </a:endParaRPr>
          </a:p>
          <a:p>
            <a:pPr marL="0" indent="0">
              <a:buNone/>
            </a:pPr>
            <a:r>
              <a:rPr lang="en-US" dirty="0">
                <a:solidFill>
                  <a:srgbClr val="E7E5E4"/>
                </a:solidFill>
              </a:rPr>
              <a:t>“Would my experience in song-writing help me in digital music?”</a:t>
            </a:r>
          </a:p>
          <a:p>
            <a:endParaRPr lang="en-US" dirty="0">
              <a:solidFill>
                <a:srgbClr val="E7E5E4"/>
              </a:solidFill>
            </a:endParaRPr>
          </a:p>
          <a:p>
            <a:pPr marL="0" indent="0">
              <a:buNone/>
            </a:pPr>
            <a:r>
              <a:rPr lang="en-US" dirty="0">
                <a:solidFill>
                  <a:srgbClr val="E7E5E4"/>
                </a:solidFill>
              </a:rPr>
              <a:t>“I was extremely scared during snowboarding.  Will skate-boarding be similarly scary?”</a:t>
            </a:r>
          </a:p>
          <a:p>
            <a:endParaRPr lang="en-US" dirty="0">
              <a:solidFill>
                <a:srgbClr val="E7E5E4"/>
              </a:solidFill>
            </a:endParaRPr>
          </a:p>
          <a:p>
            <a:pPr marL="0" indent="0">
              <a:buNone/>
            </a:pPr>
            <a:r>
              <a:rPr lang="en-US" dirty="0">
                <a:solidFill>
                  <a:srgbClr val="E7E5E4"/>
                </a:solidFill>
              </a:rPr>
              <a:t>“I do a variety of dance styles, but not hip-hop.  How will it be different?  Will it help that I have done other types of dance?”</a:t>
            </a:r>
          </a:p>
        </p:txBody>
      </p:sp>
      <p:sp>
        <p:nvSpPr>
          <p:cNvPr id="4" name="Right Arrow 3"/>
          <p:cNvSpPr/>
          <p:nvPr/>
        </p:nvSpPr>
        <p:spPr>
          <a:xfrm>
            <a:off x="0" y="2846956"/>
            <a:ext cx="838200" cy="444137"/>
          </a:xfrm>
          <a:prstGeom prst="rightArrow">
            <a:avLst/>
          </a:prstGeom>
          <a:solidFill>
            <a:srgbClr val="D14E1D"/>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a:off x="0" y="3838008"/>
            <a:ext cx="838200" cy="444137"/>
          </a:xfrm>
          <a:prstGeom prst="rightArrow">
            <a:avLst/>
          </a:prstGeom>
          <a:solidFill>
            <a:srgbClr val="D14E1D"/>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0" y="5265486"/>
            <a:ext cx="838200" cy="444137"/>
          </a:xfrm>
          <a:prstGeom prst="rightArrow">
            <a:avLst/>
          </a:prstGeom>
          <a:solidFill>
            <a:srgbClr val="D14E1D"/>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0" y="1806576"/>
            <a:ext cx="838200" cy="444137"/>
          </a:xfrm>
          <a:prstGeom prst="rightArrow">
            <a:avLst/>
          </a:prstGeom>
          <a:solidFill>
            <a:srgbClr val="D14E1D"/>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601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vert="horz" lIns="91440" tIns="45720" rIns="91440" bIns="45720" rtlCol="0" anchor="b">
            <a:normAutofit/>
          </a:bodyPr>
          <a:lstStyle/>
          <a:p>
            <a:r>
              <a:rPr lang="en-US" sz="4800" b="1" dirty="0">
                <a:solidFill>
                  <a:srgbClr val="D14E1D"/>
                </a:solidFill>
                <a:effectLst>
                  <a:outerShdw blurRad="368300" dist="139700" dir="2700000" algn="tl" rotWithShape="0">
                    <a:prstClr val="black">
                      <a:alpha val="40000"/>
                    </a:prstClr>
                  </a:outerShdw>
                </a:effectLst>
              </a:rPr>
              <a:t>Human Emotions and Understanding</a:t>
            </a:r>
          </a:p>
        </p:txBody>
      </p:sp>
      <p:sp>
        <p:nvSpPr>
          <p:cNvPr id="3" name="Content Placeholder 2"/>
          <p:cNvSpPr>
            <a:spLocks noGrp="1"/>
          </p:cNvSpPr>
          <p:nvPr>
            <p:ph idx="1"/>
          </p:nvPr>
        </p:nvSpPr>
        <p:spPr/>
        <p:txBody>
          <a:bodyPr vert="horz" lIns="91440" tIns="45720" rIns="91440" bIns="45720" rtlCol="0">
            <a:normAutofit/>
          </a:bodyPr>
          <a:lstStyle/>
          <a:p>
            <a:r>
              <a:rPr lang="en-US" dirty="0">
                <a:solidFill>
                  <a:srgbClr val="E7E5E4"/>
                </a:solidFill>
              </a:rPr>
              <a:t>The </a:t>
            </a:r>
            <a:r>
              <a:rPr lang="en-US" dirty="0" smtClean="0">
                <a:solidFill>
                  <a:srgbClr val="E7E5E4"/>
                </a:solidFill>
              </a:rPr>
              <a:t>events </a:t>
            </a:r>
            <a:r>
              <a:rPr lang="en-US" dirty="0">
                <a:solidFill>
                  <a:srgbClr val="E7E5E4"/>
                </a:solidFill>
              </a:rPr>
              <a:t>have elicited a variety of </a:t>
            </a:r>
            <a:r>
              <a:rPr lang="en-US" dirty="0" smtClean="0">
                <a:solidFill>
                  <a:srgbClr val="E7E5E4"/>
                </a:solidFill>
              </a:rPr>
              <a:t>emotions</a:t>
            </a:r>
          </a:p>
          <a:p>
            <a:pPr marL="0" indent="0">
              <a:buNone/>
            </a:pPr>
            <a:endParaRPr lang="en-US" dirty="0">
              <a:solidFill>
                <a:srgbClr val="E7E5E4"/>
              </a:solidFill>
            </a:endParaRPr>
          </a:p>
          <a:p>
            <a:r>
              <a:rPr lang="en-US" dirty="0">
                <a:solidFill>
                  <a:srgbClr val="E7E5E4"/>
                </a:solidFill>
              </a:rPr>
              <a:t>In experiencing them with a small group of the same girls, the opportunities to share these emotions, particularly in the car on the way to and back from events is key.</a:t>
            </a:r>
          </a:p>
          <a:p>
            <a:endParaRPr lang="en-US" dirty="0">
              <a:solidFill>
                <a:srgbClr val="E7E5E4"/>
              </a:solidFill>
            </a:endParaRPr>
          </a:p>
          <a:p>
            <a:r>
              <a:rPr lang="en-US" dirty="0">
                <a:solidFill>
                  <a:srgbClr val="E7E5E4"/>
                </a:solidFill>
              </a:rPr>
              <a:t>Understanding what it is like to be a “creator of song”, experience the power of “bending metal”, being “warriors” on the paintball field, “expressing my ideas as a painter”, getting to be a “skater girl”</a:t>
            </a:r>
          </a:p>
          <a:p>
            <a:endParaRPr lang="en-US" dirty="0">
              <a:solidFill>
                <a:srgbClr val="E7E5E4"/>
              </a:solidFill>
            </a:endParaRPr>
          </a:p>
        </p:txBody>
      </p:sp>
    </p:spTree>
    <p:extLst>
      <p:ext uri="{BB962C8B-B14F-4D97-AF65-F5344CB8AC3E}">
        <p14:creationId xmlns:p14="http://schemas.microsoft.com/office/powerpoint/2010/main" val="25246774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vert="horz" lIns="91440" tIns="45720" rIns="91440" bIns="45720" rtlCol="0" anchor="b">
            <a:normAutofit/>
          </a:bodyPr>
          <a:lstStyle/>
          <a:p>
            <a:r>
              <a:rPr lang="en-US" sz="4800" b="1" dirty="0">
                <a:solidFill>
                  <a:srgbClr val="D14E1D"/>
                </a:solidFill>
                <a:effectLst>
                  <a:outerShdw blurRad="368300" dist="139700" dir="2700000" algn="tl" rotWithShape="0">
                    <a:prstClr val="black">
                      <a:alpha val="40000"/>
                    </a:prstClr>
                  </a:outerShdw>
                </a:effectLst>
              </a:rPr>
              <a:t>Metal Shop: </a:t>
            </a:r>
            <a:r>
              <a:rPr lang="en-US" sz="4800" b="1" dirty="0" smtClean="0">
                <a:solidFill>
                  <a:srgbClr val="D14E1D"/>
                </a:solidFill>
                <a:effectLst>
                  <a:outerShdw blurRad="368300" dist="139700" dir="2700000" algn="tl" rotWithShape="0">
                    <a:prstClr val="black">
                      <a:alpha val="40000"/>
                    </a:prstClr>
                  </a:outerShdw>
                </a:effectLst>
              </a:rPr>
              <a:t>Pre-Event</a:t>
            </a:r>
            <a:endParaRPr lang="en-US" sz="4800" b="1" dirty="0">
              <a:solidFill>
                <a:srgbClr val="D14E1D"/>
              </a:solidFill>
              <a:effectLst>
                <a:outerShdw blurRad="368300" dist="139700" dir="2700000" algn="tl" rotWithShape="0">
                  <a:prstClr val="black">
                    <a:alpha val="40000"/>
                  </a:prstClr>
                </a:outerShdw>
              </a:effectLst>
            </a:endParaRPr>
          </a:p>
        </p:txBody>
      </p:sp>
      <p:sp>
        <p:nvSpPr>
          <p:cNvPr id="3" name="Content Placeholder 2"/>
          <p:cNvSpPr>
            <a:spLocks noGrp="1"/>
          </p:cNvSpPr>
          <p:nvPr>
            <p:ph idx="1"/>
          </p:nvPr>
        </p:nvSpPr>
        <p:spPr>
          <a:xfrm>
            <a:off x="838200" y="1825625"/>
            <a:ext cx="7739743" cy="4351338"/>
          </a:xfrm>
        </p:spPr>
        <p:txBody>
          <a:bodyPr vert="horz" lIns="91440" tIns="45720" rIns="91440" bIns="45720" rtlCol="0">
            <a:normAutofit/>
          </a:bodyPr>
          <a:lstStyle/>
          <a:p>
            <a:r>
              <a:rPr lang="en-US" dirty="0">
                <a:solidFill>
                  <a:srgbClr val="E7E5E4"/>
                </a:solidFill>
              </a:rPr>
              <a:t>Nearly all the girls gave a low score for how likely they would be to ever try </a:t>
            </a:r>
            <a:r>
              <a:rPr lang="en-US" dirty="0" smtClean="0">
                <a:solidFill>
                  <a:srgbClr val="E7E5E4"/>
                </a:solidFill>
              </a:rPr>
              <a:t>this</a:t>
            </a:r>
          </a:p>
          <a:p>
            <a:endParaRPr lang="en-US" dirty="0">
              <a:solidFill>
                <a:srgbClr val="E7E5E4"/>
              </a:solidFill>
            </a:endParaRPr>
          </a:p>
          <a:p>
            <a:r>
              <a:rPr lang="en-US" dirty="0">
                <a:solidFill>
                  <a:srgbClr val="E7E5E4"/>
                </a:solidFill>
              </a:rPr>
              <a:t>There was a wide-range in terms of how comfortable they felt about </a:t>
            </a:r>
            <a:r>
              <a:rPr lang="en-US" dirty="0" smtClean="0">
                <a:solidFill>
                  <a:srgbClr val="E7E5E4"/>
                </a:solidFill>
              </a:rPr>
              <a:t>participating</a:t>
            </a:r>
          </a:p>
          <a:p>
            <a:endParaRPr lang="en-US" dirty="0">
              <a:solidFill>
                <a:srgbClr val="E7E5E4"/>
              </a:solidFill>
            </a:endParaRPr>
          </a:p>
          <a:p>
            <a:r>
              <a:rPr lang="en-US" dirty="0" smtClean="0">
                <a:solidFill>
                  <a:srgbClr val="E7E5E4"/>
                </a:solidFill>
              </a:rPr>
              <a:t>Self-deprecation in answers:</a:t>
            </a:r>
          </a:p>
          <a:p>
            <a:pPr lvl="1"/>
            <a:r>
              <a:rPr lang="en-US" dirty="0" smtClean="0">
                <a:solidFill>
                  <a:srgbClr val="E7E5E4"/>
                </a:solidFill>
              </a:rPr>
              <a:t>“Oh</a:t>
            </a:r>
            <a:r>
              <a:rPr lang="en-US" dirty="0">
                <a:solidFill>
                  <a:srgbClr val="E7E5E4"/>
                </a:solidFill>
              </a:rPr>
              <a:t>, dear, I’m just so great at answering these.”</a:t>
            </a:r>
          </a:p>
        </p:txBody>
      </p:sp>
      <p:grpSp>
        <p:nvGrpSpPr>
          <p:cNvPr id="7" name="Group 6"/>
          <p:cNvGrpSpPr/>
          <p:nvPr/>
        </p:nvGrpSpPr>
        <p:grpSpPr>
          <a:xfrm>
            <a:off x="8577943" y="1325563"/>
            <a:ext cx="3303691" cy="4603056"/>
            <a:chOff x="8577943" y="859972"/>
            <a:chExt cx="3303691" cy="4603056"/>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77943" y="859972"/>
              <a:ext cx="3303691" cy="2579914"/>
            </a:xfrm>
            <a:prstGeom prst="rect">
              <a:avLst/>
            </a:prstGeom>
            <a:effectLst>
              <a:outerShdw blurRad="165100" dist="101600" dir="3000000" algn="t" rotWithShape="0">
                <a:prstClr val="black">
                  <a:alpha val="40000"/>
                </a:prstClr>
              </a:outerShdw>
            </a:effec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7943" y="3603172"/>
              <a:ext cx="3303691" cy="1859856"/>
            </a:xfrm>
            <a:prstGeom prst="rect">
              <a:avLst/>
            </a:prstGeom>
            <a:effectLst>
              <a:outerShdw blurRad="165100" dist="101600" dir="3000000" algn="t" rotWithShape="0">
                <a:prstClr val="black">
                  <a:alpha val="40000"/>
                </a:prstClr>
              </a:outerShdw>
            </a:effectLst>
          </p:spPr>
        </p:pic>
      </p:grpSp>
    </p:spTree>
    <p:extLst>
      <p:ext uri="{BB962C8B-B14F-4D97-AF65-F5344CB8AC3E}">
        <p14:creationId xmlns:p14="http://schemas.microsoft.com/office/powerpoint/2010/main" val="3593205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vert="horz" lIns="91440" tIns="45720" rIns="91440" bIns="45720" rtlCol="0" anchor="b">
            <a:normAutofit/>
          </a:bodyPr>
          <a:lstStyle/>
          <a:p>
            <a:r>
              <a:rPr lang="en-US" sz="4800" b="1" dirty="0">
                <a:solidFill>
                  <a:srgbClr val="D14E1D"/>
                </a:solidFill>
                <a:effectLst>
                  <a:outerShdw blurRad="368300" dist="139700" dir="2700000" algn="tl" rotWithShape="0">
                    <a:prstClr val="black">
                      <a:alpha val="40000"/>
                    </a:prstClr>
                  </a:outerShdw>
                </a:effectLst>
              </a:rPr>
              <a:t>Metal </a:t>
            </a:r>
            <a:r>
              <a:rPr lang="en-US" sz="4800" b="1" dirty="0" smtClean="0">
                <a:solidFill>
                  <a:srgbClr val="D14E1D"/>
                </a:solidFill>
                <a:effectLst>
                  <a:outerShdw blurRad="368300" dist="139700" dir="2700000" algn="tl" rotWithShape="0">
                    <a:prstClr val="black">
                      <a:alpha val="40000"/>
                    </a:prstClr>
                  </a:outerShdw>
                </a:effectLst>
              </a:rPr>
              <a:t>Shop: Pre-Event</a:t>
            </a:r>
            <a:endParaRPr lang="en-US" sz="4800" b="1" dirty="0">
              <a:solidFill>
                <a:srgbClr val="D14E1D"/>
              </a:solidFill>
              <a:effectLst>
                <a:outerShdw blurRad="368300" dist="139700" dir="2700000" algn="tl" rotWithShape="0">
                  <a:prstClr val="black">
                    <a:alpha val="40000"/>
                  </a:prstClr>
                </a:outerShdw>
              </a:effectLst>
            </a:endParaRPr>
          </a:p>
        </p:txBody>
      </p:sp>
      <p:sp>
        <p:nvSpPr>
          <p:cNvPr id="3" name="Content Placeholder 2"/>
          <p:cNvSpPr>
            <a:spLocks noGrp="1"/>
          </p:cNvSpPr>
          <p:nvPr>
            <p:ph idx="1"/>
          </p:nvPr>
        </p:nvSpPr>
        <p:spPr/>
        <p:txBody>
          <a:bodyPr vert="horz" lIns="91440" tIns="45720" rIns="91440" bIns="45720" rtlCol="0">
            <a:normAutofit/>
          </a:bodyPr>
          <a:lstStyle/>
          <a:p>
            <a:r>
              <a:rPr lang="en-US" dirty="0">
                <a:solidFill>
                  <a:srgbClr val="E7E5E4"/>
                </a:solidFill>
              </a:rPr>
              <a:t>"By doing something unusual that I might not have tried on my own before, could spark </a:t>
            </a:r>
            <a:r>
              <a:rPr lang="en-US" dirty="0" smtClean="0">
                <a:solidFill>
                  <a:srgbClr val="E7E5E4"/>
                </a:solidFill>
              </a:rPr>
              <a:t>an </a:t>
            </a:r>
            <a:r>
              <a:rPr lang="en-US" dirty="0">
                <a:solidFill>
                  <a:srgbClr val="E7E5E4"/>
                </a:solidFill>
              </a:rPr>
              <a:t>interest in other activities that are different from the </a:t>
            </a:r>
            <a:r>
              <a:rPr lang="en-US" dirty="0" smtClean="0">
                <a:solidFill>
                  <a:srgbClr val="E7E5E4"/>
                </a:solidFill>
              </a:rPr>
              <a:t>extra-</a:t>
            </a:r>
            <a:r>
              <a:rPr lang="en-US" dirty="0" err="1" smtClean="0">
                <a:solidFill>
                  <a:srgbClr val="E7E5E4"/>
                </a:solidFill>
              </a:rPr>
              <a:t>curriculars</a:t>
            </a:r>
            <a:r>
              <a:rPr lang="en-US" dirty="0" smtClean="0">
                <a:solidFill>
                  <a:srgbClr val="E7E5E4"/>
                </a:solidFill>
              </a:rPr>
              <a:t> </a:t>
            </a:r>
            <a:r>
              <a:rPr lang="en-US" dirty="0">
                <a:solidFill>
                  <a:srgbClr val="E7E5E4"/>
                </a:solidFill>
              </a:rPr>
              <a:t>I already do." </a:t>
            </a:r>
            <a:endParaRPr lang="en-US" dirty="0" smtClean="0">
              <a:solidFill>
                <a:srgbClr val="E7E5E4"/>
              </a:solidFill>
            </a:endParaRPr>
          </a:p>
          <a:p>
            <a:endParaRPr lang="en-US" dirty="0" smtClean="0">
              <a:solidFill>
                <a:srgbClr val="E7E5E4"/>
              </a:solidFill>
            </a:endParaRPr>
          </a:p>
          <a:p>
            <a:r>
              <a:rPr lang="en-US" dirty="0" smtClean="0">
                <a:solidFill>
                  <a:srgbClr val="E7E5E4"/>
                </a:solidFill>
              </a:rPr>
              <a:t>“</a:t>
            </a:r>
            <a:r>
              <a:rPr lang="en-US" dirty="0">
                <a:solidFill>
                  <a:srgbClr val="E7E5E4"/>
                </a:solidFill>
              </a:rPr>
              <a:t>I bet I'll figure out how to face fears about hurting myself and probably realize that some things that I think are really scary, isn't actually all that bad</a:t>
            </a:r>
            <a:r>
              <a:rPr lang="en-US" dirty="0" smtClean="0">
                <a:solidFill>
                  <a:srgbClr val="E7E5E4"/>
                </a:solidFill>
              </a:rPr>
              <a:t>.”</a:t>
            </a:r>
            <a:endParaRPr lang="en-US" dirty="0">
              <a:solidFill>
                <a:srgbClr val="E7E5E4"/>
              </a:solidFill>
            </a:endParaRPr>
          </a:p>
        </p:txBody>
      </p:sp>
    </p:spTree>
    <p:extLst>
      <p:ext uri="{BB962C8B-B14F-4D97-AF65-F5344CB8AC3E}">
        <p14:creationId xmlns:p14="http://schemas.microsoft.com/office/powerpoint/2010/main" val="42409620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942" y="365125"/>
            <a:ext cx="10515600" cy="1325563"/>
          </a:xfrm>
        </p:spPr>
        <p:txBody>
          <a:bodyPr vert="horz" lIns="91440" tIns="45720" rIns="91440" bIns="45720" rtlCol="0" anchor="b">
            <a:normAutofit/>
          </a:bodyPr>
          <a:lstStyle/>
          <a:p>
            <a:r>
              <a:rPr lang="en-US" sz="6000" b="1" dirty="0">
                <a:solidFill>
                  <a:srgbClr val="D14E1D"/>
                </a:solidFill>
                <a:effectLst>
                  <a:outerShdw blurRad="368300" dist="139700" dir="2700000" algn="tl" rotWithShape="0">
                    <a:prstClr val="black">
                      <a:alpha val="40000"/>
                    </a:prstClr>
                  </a:outerShdw>
                </a:effectLst>
              </a:rPr>
              <a:t>Who we are</a:t>
            </a:r>
          </a:p>
        </p:txBody>
      </p:sp>
      <p:sp>
        <p:nvSpPr>
          <p:cNvPr id="3" name="Content Placeholder 2"/>
          <p:cNvSpPr>
            <a:spLocks noGrp="1"/>
          </p:cNvSpPr>
          <p:nvPr>
            <p:ph idx="1"/>
          </p:nvPr>
        </p:nvSpPr>
        <p:spPr>
          <a:xfrm>
            <a:off x="359229" y="1854653"/>
            <a:ext cx="10515600" cy="4351338"/>
          </a:xfrm>
        </p:spPr>
        <p:txBody>
          <a:bodyPr/>
          <a:lstStyle/>
          <a:p>
            <a:r>
              <a:rPr lang="en-US" dirty="0" smtClean="0">
                <a:solidFill>
                  <a:srgbClr val="E7E5E4"/>
                </a:solidFill>
              </a:rPr>
              <a:t>Lisa Castaneda, M.ED – Co-founder and CEO</a:t>
            </a:r>
          </a:p>
          <a:p>
            <a:pPr lvl="1"/>
            <a:r>
              <a:rPr lang="en-US" dirty="0" smtClean="0">
                <a:solidFill>
                  <a:srgbClr val="E7E5E4"/>
                </a:solidFill>
              </a:rPr>
              <a:t>Taught K-8 in progressive school for 10 years </a:t>
            </a:r>
          </a:p>
          <a:p>
            <a:pPr lvl="1"/>
            <a:r>
              <a:rPr lang="en-US" dirty="0" smtClean="0">
                <a:solidFill>
                  <a:srgbClr val="E7E5E4"/>
                </a:solidFill>
              </a:rPr>
              <a:t>Now leading organization exploring non-traditional learning</a:t>
            </a:r>
          </a:p>
          <a:p>
            <a:pPr lvl="1"/>
            <a:r>
              <a:rPr lang="en-US" dirty="0" smtClean="0">
                <a:solidFill>
                  <a:srgbClr val="E7E5E4"/>
                </a:solidFill>
              </a:rPr>
              <a:t>Group leader for girls’ experiential group</a:t>
            </a:r>
          </a:p>
          <a:p>
            <a:r>
              <a:rPr lang="en-US" dirty="0" smtClean="0">
                <a:solidFill>
                  <a:srgbClr val="E7E5E4"/>
                </a:solidFill>
              </a:rPr>
              <a:t>Tom Swanson – Development and Implementation</a:t>
            </a:r>
          </a:p>
          <a:p>
            <a:pPr lvl="1"/>
            <a:r>
              <a:rPr lang="en-US" dirty="0">
                <a:solidFill>
                  <a:srgbClr val="E7E5E4"/>
                </a:solidFill>
              </a:rPr>
              <a:t>Worked in outreach for </a:t>
            </a:r>
            <a:r>
              <a:rPr lang="en-US" dirty="0" smtClean="0">
                <a:solidFill>
                  <a:srgbClr val="E7E5E4"/>
                </a:solidFill>
              </a:rPr>
              <a:t>organizations around Seattle</a:t>
            </a:r>
          </a:p>
          <a:p>
            <a:pPr lvl="1"/>
            <a:r>
              <a:rPr lang="en-US" dirty="0" smtClean="0">
                <a:solidFill>
                  <a:srgbClr val="E7E5E4"/>
                </a:solidFill>
              </a:rPr>
              <a:t>Leading </a:t>
            </a:r>
            <a:r>
              <a:rPr lang="en-US" dirty="0">
                <a:solidFill>
                  <a:srgbClr val="E7E5E4"/>
                </a:solidFill>
              </a:rPr>
              <a:t>Kids’ Digital Music Production program around Seattle</a:t>
            </a:r>
          </a:p>
          <a:p>
            <a:pPr lvl="1"/>
            <a:r>
              <a:rPr lang="en-US" dirty="0">
                <a:solidFill>
                  <a:srgbClr val="E7E5E4"/>
                </a:solidFill>
              </a:rPr>
              <a:t>Group leader for Student-Led Project Internship</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9097" y="658882"/>
            <a:ext cx="1812520" cy="2718476"/>
          </a:xfrm>
          <a:prstGeom prst="rect">
            <a:avLst/>
          </a:prstGeom>
          <a:effectLst>
            <a:outerShdw blurRad="165100" dist="101600" dir="3000000" algn="t"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9097" y="3541323"/>
            <a:ext cx="1812520" cy="2347213"/>
          </a:xfrm>
          <a:prstGeom prst="rect">
            <a:avLst/>
          </a:prstGeom>
          <a:effectLst>
            <a:outerShdw blurRad="165100" dist="101600" dir="3000000" algn="t" rotWithShape="0">
              <a:prstClr val="black">
                <a:alpha val="40000"/>
              </a:prstClr>
            </a:outerShdw>
          </a:effectLst>
        </p:spPr>
      </p:pic>
    </p:spTree>
    <p:extLst>
      <p:ext uri="{BB962C8B-B14F-4D97-AF65-F5344CB8AC3E}">
        <p14:creationId xmlns:p14="http://schemas.microsoft.com/office/powerpoint/2010/main" val="316986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vert="horz" lIns="91440" tIns="45720" rIns="91440" bIns="45720" rtlCol="0" anchor="b">
            <a:normAutofit/>
          </a:bodyPr>
          <a:lstStyle/>
          <a:p>
            <a:r>
              <a:rPr lang="en-US" sz="4800" b="1" dirty="0">
                <a:solidFill>
                  <a:srgbClr val="D14E1D"/>
                </a:solidFill>
                <a:effectLst>
                  <a:outerShdw blurRad="368300" dist="139700" dir="2700000" algn="tl" rotWithShape="0">
                    <a:prstClr val="black">
                      <a:alpha val="40000"/>
                    </a:prstClr>
                  </a:outerShdw>
                </a:effectLst>
              </a:rPr>
              <a:t>Metal Shop: </a:t>
            </a:r>
            <a:r>
              <a:rPr lang="en-US" sz="4800" b="1" dirty="0" smtClean="0">
                <a:solidFill>
                  <a:srgbClr val="D14E1D"/>
                </a:solidFill>
                <a:effectLst>
                  <a:outerShdw blurRad="368300" dist="139700" dir="2700000" algn="tl" rotWithShape="0">
                    <a:prstClr val="black">
                      <a:alpha val="40000"/>
                    </a:prstClr>
                  </a:outerShdw>
                </a:effectLst>
              </a:rPr>
              <a:t>Post-Event</a:t>
            </a:r>
            <a:endParaRPr lang="en-US" sz="4800" b="1" dirty="0">
              <a:solidFill>
                <a:srgbClr val="D14E1D"/>
              </a:solidFill>
              <a:effectLst>
                <a:outerShdw blurRad="368300" dist="139700" dir="2700000" algn="tl" rotWithShape="0">
                  <a:prstClr val="black">
                    <a:alpha val="40000"/>
                  </a:prstClr>
                </a:outerShdw>
              </a:effectLst>
            </a:endParaRPr>
          </a:p>
        </p:txBody>
      </p:sp>
      <p:sp>
        <p:nvSpPr>
          <p:cNvPr id="3" name="Content Placeholder 2"/>
          <p:cNvSpPr>
            <a:spLocks noGrp="1"/>
          </p:cNvSpPr>
          <p:nvPr>
            <p:ph idx="1"/>
          </p:nvPr>
        </p:nvSpPr>
        <p:spPr>
          <a:xfrm>
            <a:off x="838200" y="1847397"/>
            <a:ext cx="7424057" cy="4351338"/>
          </a:xfrm>
        </p:spPr>
        <p:txBody>
          <a:bodyPr vert="horz" lIns="91440" tIns="45720" rIns="91440" bIns="45720" rtlCol="0">
            <a:normAutofit fontScale="92500"/>
          </a:bodyPr>
          <a:lstStyle/>
          <a:p>
            <a:r>
              <a:rPr lang="en-US" dirty="0">
                <a:solidFill>
                  <a:srgbClr val="E7E5E4"/>
                </a:solidFill>
              </a:rPr>
              <a:t>“I really liked working with heat…that sounds weird</a:t>
            </a:r>
            <a:r>
              <a:rPr lang="en-US" dirty="0" smtClean="0">
                <a:solidFill>
                  <a:srgbClr val="E7E5E4"/>
                </a:solidFill>
              </a:rPr>
              <a:t>.”</a:t>
            </a:r>
          </a:p>
          <a:p>
            <a:pPr marL="0" indent="0">
              <a:buNone/>
            </a:pPr>
            <a:endParaRPr lang="en-US" dirty="0">
              <a:solidFill>
                <a:srgbClr val="E7E5E4"/>
              </a:solidFill>
            </a:endParaRPr>
          </a:p>
          <a:p>
            <a:r>
              <a:rPr lang="en-US" dirty="0">
                <a:solidFill>
                  <a:srgbClr val="E7E5E4"/>
                </a:solidFill>
              </a:rPr>
              <a:t>“I was okay being around hot flames; I didn’t die</a:t>
            </a:r>
            <a:r>
              <a:rPr lang="en-US" dirty="0" smtClean="0">
                <a:solidFill>
                  <a:srgbClr val="E7E5E4"/>
                </a:solidFill>
              </a:rPr>
              <a:t>.”</a:t>
            </a:r>
          </a:p>
          <a:p>
            <a:pPr marL="0" indent="0">
              <a:buNone/>
            </a:pPr>
            <a:endParaRPr lang="en-US" dirty="0">
              <a:solidFill>
                <a:srgbClr val="E7E5E4"/>
              </a:solidFill>
            </a:endParaRPr>
          </a:p>
          <a:p>
            <a:r>
              <a:rPr lang="en-US" dirty="0">
                <a:solidFill>
                  <a:srgbClr val="E7E5E4"/>
                </a:solidFill>
              </a:rPr>
              <a:t>"I thought I would be more scared, but as I kept working, I became way more comfortable and it didn't seem as dangerous.  I guess I learned that I can calm down and be reasonable while doing something that initially scared me."</a:t>
            </a:r>
          </a:p>
          <a:p>
            <a:endParaRPr lang="en-US" dirty="0">
              <a:solidFill>
                <a:srgbClr val="E7E5E4"/>
              </a:solidFill>
            </a:endParaRPr>
          </a:p>
          <a:p>
            <a:endParaRPr lang="en-US" dirty="0">
              <a:solidFill>
                <a:srgbClr val="E7E5E4"/>
              </a:solidFill>
            </a:endParaRPr>
          </a:p>
          <a:p>
            <a:endParaRPr lang="en-US" dirty="0">
              <a:solidFill>
                <a:srgbClr val="E7E5E4"/>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4286" y="1325563"/>
            <a:ext cx="3830837" cy="4201284"/>
          </a:xfrm>
          <a:prstGeom prst="rect">
            <a:avLst/>
          </a:prstGeom>
          <a:effectLst>
            <a:outerShdw blurRad="165100" dist="101600" dir="3000000" algn="t" rotWithShape="0">
              <a:prstClr val="black">
                <a:alpha val="40000"/>
              </a:prstClr>
            </a:outerShdw>
          </a:effectLst>
        </p:spPr>
      </p:pic>
    </p:spTree>
    <p:extLst>
      <p:ext uri="{BB962C8B-B14F-4D97-AF65-F5344CB8AC3E}">
        <p14:creationId xmlns:p14="http://schemas.microsoft.com/office/powerpoint/2010/main" val="23818598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2299" y="61211"/>
            <a:ext cx="8225501" cy="1325563"/>
          </a:xfrm>
        </p:spPr>
        <p:txBody>
          <a:bodyPr vert="horz" lIns="91440" tIns="45720" rIns="91440" bIns="45720" rtlCol="0" anchor="b">
            <a:normAutofit/>
          </a:bodyPr>
          <a:lstStyle/>
          <a:p>
            <a:r>
              <a:rPr lang="en-US" sz="4800" b="1" dirty="0">
                <a:solidFill>
                  <a:srgbClr val="D14E1D"/>
                </a:solidFill>
                <a:effectLst>
                  <a:outerShdw blurRad="368300" dist="139700" dir="2700000" algn="tl" rotWithShape="0">
                    <a:prstClr val="black">
                      <a:alpha val="40000"/>
                    </a:prstClr>
                  </a:outerShdw>
                </a:effectLst>
              </a:rPr>
              <a:t>Hip-Hop Dance Class: Pre-Event</a:t>
            </a:r>
          </a:p>
        </p:txBody>
      </p:sp>
      <p:sp>
        <p:nvSpPr>
          <p:cNvPr id="3" name="Content Placeholder 2"/>
          <p:cNvSpPr>
            <a:spLocks noGrp="1"/>
          </p:cNvSpPr>
          <p:nvPr>
            <p:ph idx="1"/>
          </p:nvPr>
        </p:nvSpPr>
        <p:spPr>
          <a:xfrm>
            <a:off x="842299" y="1564367"/>
            <a:ext cx="7347857" cy="4894489"/>
          </a:xfrm>
        </p:spPr>
        <p:txBody>
          <a:bodyPr vert="horz" lIns="91440" tIns="45720" rIns="91440" bIns="45720" rtlCol="0">
            <a:normAutofit/>
          </a:bodyPr>
          <a:lstStyle/>
          <a:p>
            <a:r>
              <a:rPr lang="en-US" dirty="0">
                <a:solidFill>
                  <a:srgbClr val="E7E5E4"/>
                </a:solidFill>
              </a:rPr>
              <a:t>Lots of negativity in terms of skill</a:t>
            </a:r>
          </a:p>
          <a:p>
            <a:pPr lvl="2"/>
            <a:r>
              <a:rPr lang="en-US" dirty="0" smtClean="0">
                <a:solidFill>
                  <a:srgbClr val="E7E5E4"/>
                </a:solidFill>
              </a:rPr>
              <a:t>“Probably that I suck at hip-hop as much as I think I do.”</a:t>
            </a:r>
          </a:p>
          <a:p>
            <a:pPr lvl="2"/>
            <a:endParaRPr lang="en-US" dirty="0"/>
          </a:p>
          <a:p>
            <a:r>
              <a:rPr lang="en-US" dirty="0">
                <a:solidFill>
                  <a:srgbClr val="E7E5E4"/>
                </a:solidFill>
              </a:rPr>
              <a:t>Familial pressure</a:t>
            </a:r>
          </a:p>
          <a:p>
            <a:pPr lvl="2"/>
            <a:r>
              <a:rPr lang="en-US" dirty="0">
                <a:solidFill>
                  <a:srgbClr val="E7E5E4"/>
                </a:solidFill>
              </a:rPr>
              <a:t>“My family would be surprised I am trying this, cause I am not very skilled at it.”</a:t>
            </a:r>
          </a:p>
          <a:p>
            <a:pPr lvl="2"/>
            <a:endParaRPr lang="en-US" dirty="0"/>
          </a:p>
          <a:p>
            <a:r>
              <a:rPr lang="en-US" dirty="0">
                <a:solidFill>
                  <a:srgbClr val="E7E5E4"/>
                </a:solidFill>
              </a:rPr>
              <a:t>Perceptions of the other girls</a:t>
            </a:r>
          </a:p>
          <a:p>
            <a:pPr lvl="2"/>
            <a:r>
              <a:rPr lang="en-US" dirty="0">
                <a:solidFill>
                  <a:srgbClr val="E7E5E4"/>
                </a:solidFill>
              </a:rPr>
              <a:t>“The other girls will be bomb at dancing.”</a:t>
            </a:r>
          </a:p>
        </p:txBody>
      </p:sp>
      <p:grpSp>
        <p:nvGrpSpPr>
          <p:cNvPr id="4" name="Group 3"/>
          <p:cNvGrpSpPr/>
          <p:nvPr/>
        </p:nvGrpSpPr>
        <p:grpSpPr>
          <a:xfrm>
            <a:off x="9625109" y="216976"/>
            <a:ext cx="2196773" cy="6241880"/>
            <a:chOff x="8064572" y="0"/>
            <a:chExt cx="2342936" cy="6657185"/>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4572" y="3140583"/>
              <a:ext cx="2342936" cy="3516602"/>
            </a:xfrm>
            <a:prstGeom prst="rect">
              <a:avLst/>
            </a:prstGeom>
            <a:effectLst>
              <a:outerShdw blurRad="165100" dist="101600" dir="3000000" algn="t"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4572" y="0"/>
              <a:ext cx="2342936" cy="3054002"/>
            </a:xfrm>
            <a:prstGeom prst="rect">
              <a:avLst/>
            </a:prstGeom>
            <a:effectLst>
              <a:outerShdw blurRad="165100" dist="101600" dir="3000000" algn="t" rotWithShape="0">
                <a:prstClr val="black">
                  <a:alpha val="40000"/>
                </a:prstClr>
              </a:outerShdw>
            </a:effectLst>
          </p:spPr>
        </p:pic>
      </p:grpSp>
    </p:spTree>
    <p:extLst>
      <p:ext uri="{BB962C8B-B14F-4D97-AF65-F5344CB8AC3E}">
        <p14:creationId xmlns:p14="http://schemas.microsoft.com/office/powerpoint/2010/main" val="6461652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vert="horz" lIns="91440" tIns="45720" rIns="91440" bIns="45720" rtlCol="0" anchor="b">
            <a:normAutofit/>
          </a:bodyPr>
          <a:lstStyle/>
          <a:p>
            <a:r>
              <a:rPr lang="en-US" sz="4800" b="1" dirty="0">
                <a:solidFill>
                  <a:srgbClr val="D14E1D"/>
                </a:solidFill>
                <a:effectLst>
                  <a:outerShdw blurRad="368300" dist="139700" dir="2700000" algn="tl" rotWithShape="0">
                    <a:prstClr val="black">
                      <a:alpha val="40000"/>
                    </a:prstClr>
                  </a:outerShdw>
                </a:effectLst>
              </a:rPr>
              <a:t>Hip-Hop Dance:  Post-Event</a:t>
            </a:r>
          </a:p>
        </p:txBody>
      </p:sp>
      <p:sp>
        <p:nvSpPr>
          <p:cNvPr id="3" name="Content Placeholder 2"/>
          <p:cNvSpPr>
            <a:spLocks noGrp="1"/>
          </p:cNvSpPr>
          <p:nvPr>
            <p:ph idx="1"/>
          </p:nvPr>
        </p:nvSpPr>
        <p:spPr>
          <a:xfrm>
            <a:off x="838200" y="1825625"/>
            <a:ext cx="8349343" cy="4351338"/>
          </a:xfrm>
        </p:spPr>
        <p:txBody>
          <a:bodyPr vert="horz" lIns="91440" tIns="45720" rIns="91440" bIns="45720" rtlCol="0">
            <a:normAutofit lnSpcReduction="10000"/>
          </a:bodyPr>
          <a:lstStyle/>
          <a:p>
            <a:r>
              <a:rPr lang="en-US" dirty="0">
                <a:solidFill>
                  <a:srgbClr val="E7E5E4"/>
                </a:solidFill>
              </a:rPr>
              <a:t>I</a:t>
            </a:r>
            <a:r>
              <a:rPr lang="en-US" dirty="0" smtClean="0">
                <a:solidFill>
                  <a:srgbClr val="E7E5E4"/>
                </a:solidFill>
              </a:rPr>
              <a:t>nformal </a:t>
            </a:r>
            <a:r>
              <a:rPr lang="en-US" dirty="0">
                <a:solidFill>
                  <a:srgbClr val="E7E5E4"/>
                </a:solidFill>
              </a:rPr>
              <a:t>conversation after </a:t>
            </a:r>
            <a:r>
              <a:rPr lang="en-US" dirty="0" smtClean="0">
                <a:solidFill>
                  <a:srgbClr val="E7E5E4"/>
                </a:solidFill>
              </a:rPr>
              <a:t>class</a:t>
            </a:r>
          </a:p>
          <a:p>
            <a:endParaRPr lang="en-US" dirty="0">
              <a:solidFill>
                <a:srgbClr val="E7E5E4"/>
              </a:solidFill>
            </a:endParaRPr>
          </a:p>
          <a:p>
            <a:r>
              <a:rPr lang="en-US" dirty="0" smtClean="0">
                <a:solidFill>
                  <a:srgbClr val="E7E5E4"/>
                </a:solidFill>
              </a:rPr>
              <a:t>Excitement that </a:t>
            </a:r>
            <a:r>
              <a:rPr lang="en-US" dirty="0">
                <a:solidFill>
                  <a:srgbClr val="E7E5E4"/>
                </a:solidFill>
              </a:rPr>
              <a:t>everyone put themselves out </a:t>
            </a:r>
            <a:r>
              <a:rPr lang="en-US" dirty="0" smtClean="0">
                <a:solidFill>
                  <a:srgbClr val="E7E5E4"/>
                </a:solidFill>
              </a:rPr>
              <a:t>there</a:t>
            </a:r>
          </a:p>
          <a:p>
            <a:endParaRPr lang="en-US" dirty="0">
              <a:solidFill>
                <a:srgbClr val="E7E5E4"/>
              </a:solidFill>
            </a:endParaRPr>
          </a:p>
          <a:p>
            <a:r>
              <a:rPr lang="en-US" dirty="0" smtClean="0">
                <a:solidFill>
                  <a:srgbClr val="E7E5E4"/>
                </a:solidFill>
              </a:rPr>
              <a:t>Enjoyed opportunity </a:t>
            </a:r>
            <a:r>
              <a:rPr lang="en-US" dirty="0">
                <a:solidFill>
                  <a:srgbClr val="E7E5E4"/>
                </a:solidFill>
              </a:rPr>
              <a:t>to be in a </a:t>
            </a:r>
            <a:r>
              <a:rPr lang="en-US" dirty="0" smtClean="0">
                <a:solidFill>
                  <a:srgbClr val="E7E5E4"/>
                </a:solidFill>
              </a:rPr>
              <a:t>studio </a:t>
            </a:r>
            <a:r>
              <a:rPr lang="en-US" dirty="0">
                <a:solidFill>
                  <a:srgbClr val="E7E5E4"/>
                </a:solidFill>
              </a:rPr>
              <a:t>and be “sassy</a:t>
            </a:r>
            <a:r>
              <a:rPr lang="en-US" dirty="0" smtClean="0">
                <a:solidFill>
                  <a:srgbClr val="E7E5E4"/>
                </a:solidFill>
              </a:rPr>
              <a:t>”</a:t>
            </a:r>
          </a:p>
          <a:p>
            <a:endParaRPr lang="en-US" dirty="0">
              <a:solidFill>
                <a:srgbClr val="E7E5E4"/>
              </a:solidFill>
            </a:endParaRPr>
          </a:p>
          <a:p>
            <a:r>
              <a:rPr lang="en-US" dirty="0" smtClean="0">
                <a:solidFill>
                  <a:srgbClr val="E7E5E4"/>
                </a:solidFill>
              </a:rPr>
              <a:t>Perceived other </a:t>
            </a:r>
            <a:r>
              <a:rPr lang="en-US" dirty="0">
                <a:solidFill>
                  <a:srgbClr val="E7E5E4"/>
                </a:solidFill>
              </a:rPr>
              <a:t>girls being “so good at dancing</a:t>
            </a:r>
            <a:r>
              <a:rPr lang="en-US" dirty="0" smtClean="0">
                <a:solidFill>
                  <a:srgbClr val="E7E5E4"/>
                </a:solidFill>
              </a:rPr>
              <a:t>”</a:t>
            </a:r>
          </a:p>
          <a:p>
            <a:endParaRPr lang="en-US" dirty="0">
              <a:solidFill>
                <a:srgbClr val="E7E5E4"/>
              </a:solidFill>
            </a:endParaRPr>
          </a:p>
          <a:p>
            <a:r>
              <a:rPr lang="en-US" dirty="0">
                <a:solidFill>
                  <a:srgbClr val="E7E5E4"/>
                </a:solidFill>
              </a:rPr>
              <a:t>Referenced concrete skills </a:t>
            </a:r>
            <a:r>
              <a:rPr lang="en-US" dirty="0" smtClean="0">
                <a:solidFill>
                  <a:srgbClr val="E7E5E4"/>
                </a:solidFill>
              </a:rPr>
              <a:t>and bravery </a:t>
            </a:r>
            <a:r>
              <a:rPr lang="en-US" dirty="0">
                <a:solidFill>
                  <a:srgbClr val="E7E5E4"/>
                </a:solidFill>
              </a:rPr>
              <a:t>for trying </a:t>
            </a:r>
            <a:r>
              <a:rPr lang="en-US" dirty="0" smtClean="0">
                <a:solidFill>
                  <a:srgbClr val="E7E5E4"/>
                </a:solidFill>
              </a:rPr>
              <a:t>it</a:t>
            </a:r>
            <a:endParaRPr lang="en-US" dirty="0">
              <a:solidFill>
                <a:srgbClr val="E7E5E4"/>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1597" y="1035710"/>
            <a:ext cx="2068517" cy="5141253"/>
          </a:xfrm>
          <a:prstGeom prst="rect">
            <a:avLst/>
          </a:prstGeom>
          <a:effectLst>
            <a:outerShdw blurRad="165100" dist="101600" dir="3000000" algn="t" rotWithShape="0">
              <a:prstClr val="black">
                <a:alpha val="40000"/>
              </a:prstClr>
            </a:outerShdw>
          </a:effectLst>
        </p:spPr>
      </p:pic>
    </p:spTree>
    <p:extLst>
      <p:ext uri="{BB962C8B-B14F-4D97-AF65-F5344CB8AC3E}">
        <p14:creationId xmlns:p14="http://schemas.microsoft.com/office/powerpoint/2010/main" val="33001577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vert="horz" lIns="91440" tIns="45720" rIns="91440" bIns="45720" rtlCol="0" anchor="b">
            <a:normAutofit/>
          </a:bodyPr>
          <a:lstStyle/>
          <a:p>
            <a:r>
              <a:rPr lang="en-US" sz="4800" b="1" dirty="0">
                <a:solidFill>
                  <a:srgbClr val="D14E1D"/>
                </a:solidFill>
                <a:effectLst>
                  <a:outerShdw blurRad="368300" dist="139700" dir="2700000" algn="tl" rotWithShape="0">
                    <a:prstClr val="black">
                      <a:alpha val="40000"/>
                    </a:prstClr>
                  </a:outerShdw>
                </a:effectLst>
              </a:rPr>
              <a:t>Music Production: Pre-Event</a:t>
            </a:r>
          </a:p>
        </p:txBody>
      </p:sp>
      <p:sp>
        <p:nvSpPr>
          <p:cNvPr id="3" name="Content Placeholder 2"/>
          <p:cNvSpPr>
            <a:spLocks noGrp="1"/>
          </p:cNvSpPr>
          <p:nvPr>
            <p:ph idx="1"/>
          </p:nvPr>
        </p:nvSpPr>
        <p:spPr>
          <a:xfrm>
            <a:off x="838199" y="1808208"/>
            <a:ext cx="7347857" cy="4351338"/>
          </a:xfrm>
        </p:spPr>
        <p:txBody>
          <a:bodyPr vert="horz" lIns="91440" tIns="45720" rIns="91440" bIns="45720" rtlCol="0">
            <a:normAutofit/>
          </a:bodyPr>
          <a:lstStyle/>
          <a:p>
            <a:r>
              <a:rPr lang="en-US" dirty="0">
                <a:solidFill>
                  <a:srgbClr val="E7E5E4"/>
                </a:solidFill>
              </a:rPr>
              <a:t>Excited to explore a new genre or way of making music</a:t>
            </a:r>
          </a:p>
          <a:p>
            <a:endParaRPr lang="en-US" dirty="0">
              <a:solidFill>
                <a:srgbClr val="E7E5E4"/>
              </a:solidFill>
            </a:endParaRPr>
          </a:p>
          <a:p>
            <a:r>
              <a:rPr lang="en-US" dirty="0" smtClean="0">
                <a:solidFill>
                  <a:srgbClr val="E7E5E4"/>
                </a:solidFill>
              </a:rPr>
              <a:t>Wary of technological skill</a:t>
            </a:r>
            <a:endParaRPr lang="en-US" dirty="0">
              <a:solidFill>
                <a:srgbClr val="E7E5E4"/>
              </a:solidFill>
            </a:endParaRPr>
          </a:p>
          <a:p>
            <a:endParaRPr lang="en-US" dirty="0">
              <a:solidFill>
                <a:srgbClr val="E7E5E4"/>
              </a:solidFill>
            </a:endParaRPr>
          </a:p>
          <a:p>
            <a:r>
              <a:rPr lang="en-US" dirty="0" smtClean="0">
                <a:solidFill>
                  <a:srgbClr val="E7E5E4"/>
                </a:solidFill>
              </a:rPr>
              <a:t>Difference </a:t>
            </a:r>
            <a:r>
              <a:rPr lang="en-US" dirty="0">
                <a:solidFill>
                  <a:srgbClr val="E7E5E4"/>
                </a:solidFill>
              </a:rPr>
              <a:t>between hearing digital music and making it</a:t>
            </a:r>
          </a:p>
          <a:p>
            <a:endParaRPr lang="en-US" dirty="0">
              <a:solidFill>
                <a:srgbClr val="E7E5E4"/>
              </a:solidFill>
            </a:endParaRPr>
          </a:p>
          <a:p>
            <a:r>
              <a:rPr lang="en-US" dirty="0">
                <a:solidFill>
                  <a:srgbClr val="E7E5E4"/>
                </a:solidFill>
              </a:rPr>
              <a:t>Sharing </a:t>
            </a:r>
            <a:r>
              <a:rPr lang="en-US" dirty="0" smtClean="0">
                <a:solidFill>
                  <a:srgbClr val="E7E5E4"/>
                </a:solidFill>
              </a:rPr>
              <a:t>in </a:t>
            </a:r>
            <a:r>
              <a:rPr lang="en-US" dirty="0">
                <a:solidFill>
                  <a:srgbClr val="E7E5E4"/>
                </a:solidFill>
              </a:rPr>
              <a:t>a different way; </a:t>
            </a:r>
            <a:r>
              <a:rPr lang="en-US" dirty="0" smtClean="0">
                <a:solidFill>
                  <a:srgbClr val="E7E5E4"/>
                </a:solidFill>
              </a:rPr>
              <a:t>“be creatively brave”</a:t>
            </a:r>
            <a:endParaRPr lang="en-US" dirty="0">
              <a:solidFill>
                <a:srgbClr val="E7E5E4"/>
              </a:solidFill>
            </a:endParaRPr>
          </a:p>
        </p:txBody>
      </p:sp>
      <p:grpSp>
        <p:nvGrpSpPr>
          <p:cNvPr id="8" name="Group 7"/>
          <p:cNvGrpSpPr/>
          <p:nvPr/>
        </p:nvGrpSpPr>
        <p:grpSpPr>
          <a:xfrm>
            <a:off x="8957363" y="1594542"/>
            <a:ext cx="2907924" cy="4778669"/>
            <a:chOff x="8053849" y="1027906"/>
            <a:chExt cx="2907924" cy="4778669"/>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3849" y="1027906"/>
              <a:ext cx="2907924" cy="2093361"/>
            </a:xfrm>
            <a:prstGeom prst="rect">
              <a:avLst/>
            </a:prstGeom>
            <a:effectLst>
              <a:outerShdw blurRad="165100" dist="101600" dir="3000000" algn="t" rotWithShape="0">
                <a:prstClr val="black">
                  <a:alpha val="40000"/>
                </a:prstClr>
              </a:outerShdw>
            </a:effec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3849" y="3267455"/>
              <a:ext cx="2907924" cy="2539120"/>
            </a:xfrm>
            <a:prstGeom prst="rect">
              <a:avLst/>
            </a:prstGeom>
            <a:effectLst>
              <a:outerShdw blurRad="165100" dist="101600" dir="3000000" algn="t" rotWithShape="0">
                <a:prstClr val="black">
                  <a:alpha val="40000"/>
                </a:prstClr>
              </a:outerShdw>
            </a:effectLst>
          </p:spPr>
        </p:pic>
      </p:grpSp>
    </p:spTree>
    <p:extLst>
      <p:ext uri="{BB962C8B-B14F-4D97-AF65-F5344CB8AC3E}">
        <p14:creationId xmlns:p14="http://schemas.microsoft.com/office/powerpoint/2010/main" val="14840675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vert="horz" lIns="91440" tIns="45720" rIns="91440" bIns="45720" rtlCol="0" anchor="b">
            <a:normAutofit/>
          </a:bodyPr>
          <a:lstStyle/>
          <a:p>
            <a:r>
              <a:rPr lang="en-US" sz="4800" b="1" dirty="0">
                <a:solidFill>
                  <a:srgbClr val="D14E1D"/>
                </a:solidFill>
                <a:effectLst>
                  <a:outerShdw blurRad="368300" dist="139700" dir="2700000" algn="tl" rotWithShape="0">
                    <a:prstClr val="black">
                      <a:alpha val="40000"/>
                    </a:prstClr>
                  </a:outerShdw>
                </a:effectLst>
              </a:rPr>
              <a:t>Music Production: Post-Events</a:t>
            </a:r>
          </a:p>
        </p:txBody>
      </p:sp>
      <p:sp>
        <p:nvSpPr>
          <p:cNvPr id="3" name="Content Placeholder 2"/>
          <p:cNvSpPr>
            <a:spLocks noGrp="1"/>
          </p:cNvSpPr>
          <p:nvPr>
            <p:ph idx="1"/>
          </p:nvPr>
        </p:nvSpPr>
        <p:spPr>
          <a:xfrm>
            <a:off x="838201" y="1825625"/>
            <a:ext cx="7705746" cy="4351338"/>
          </a:xfrm>
        </p:spPr>
        <p:txBody>
          <a:bodyPr vert="horz" lIns="91440" tIns="45720" rIns="91440" bIns="45720" rtlCol="0">
            <a:normAutofit fontScale="92500"/>
          </a:bodyPr>
          <a:lstStyle/>
          <a:p>
            <a:r>
              <a:rPr lang="en-US" dirty="0">
                <a:solidFill>
                  <a:srgbClr val="E7E5E4"/>
                </a:solidFill>
              </a:rPr>
              <a:t>Despite </a:t>
            </a:r>
            <a:r>
              <a:rPr lang="en-US" dirty="0" smtClean="0">
                <a:solidFill>
                  <a:srgbClr val="E7E5E4"/>
                </a:solidFill>
              </a:rPr>
              <a:t>lack </a:t>
            </a:r>
            <a:r>
              <a:rPr lang="en-US" dirty="0">
                <a:solidFill>
                  <a:srgbClr val="E7E5E4"/>
                </a:solidFill>
              </a:rPr>
              <a:t>of technological skill, </a:t>
            </a:r>
            <a:r>
              <a:rPr lang="en-US" dirty="0" smtClean="0">
                <a:solidFill>
                  <a:srgbClr val="E7E5E4"/>
                </a:solidFill>
              </a:rPr>
              <a:t>was </a:t>
            </a:r>
            <a:r>
              <a:rPr lang="en-US" dirty="0">
                <a:solidFill>
                  <a:srgbClr val="E7E5E4"/>
                </a:solidFill>
              </a:rPr>
              <a:t>fun and I did </a:t>
            </a:r>
            <a:r>
              <a:rPr lang="en-US" dirty="0" smtClean="0">
                <a:solidFill>
                  <a:srgbClr val="E7E5E4"/>
                </a:solidFill>
              </a:rPr>
              <a:t>it</a:t>
            </a:r>
          </a:p>
          <a:p>
            <a:endParaRPr lang="en-US" dirty="0"/>
          </a:p>
          <a:p>
            <a:r>
              <a:rPr lang="en-US" dirty="0">
                <a:solidFill>
                  <a:srgbClr val="E7E5E4"/>
                </a:solidFill>
              </a:rPr>
              <a:t>Fascination </a:t>
            </a:r>
            <a:r>
              <a:rPr lang="en-US" dirty="0" smtClean="0">
                <a:solidFill>
                  <a:srgbClr val="E7E5E4"/>
                </a:solidFill>
              </a:rPr>
              <a:t>with tech. </a:t>
            </a:r>
            <a:r>
              <a:rPr lang="en-US" dirty="0">
                <a:solidFill>
                  <a:srgbClr val="E7E5E4"/>
                </a:solidFill>
              </a:rPr>
              <a:t>and appreciation for </a:t>
            </a:r>
            <a:r>
              <a:rPr lang="en-US" dirty="0" smtClean="0">
                <a:solidFill>
                  <a:srgbClr val="E7E5E4"/>
                </a:solidFill>
              </a:rPr>
              <a:t>art </a:t>
            </a:r>
            <a:r>
              <a:rPr lang="en-US" dirty="0">
                <a:solidFill>
                  <a:srgbClr val="E7E5E4"/>
                </a:solidFill>
              </a:rPr>
              <a:t>form</a:t>
            </a:r>
          </a:p>
          <a:p>
            <a:endParaRPr lang="en-US" dirty="0">
              <a:solidFill>
                <a:srgbClr val="E7E5E4"/>
              </a:solidFill>
            </a:endParaRPr>
          </a:p>
          <a:p>
            <a:r>
              <a:rPr lang="en-US" dirty="0">
                <a:solidFill>
                  <a:srgbClr val="E7E5E4"/>
                </a:solidFill>
              </a:rPr>
              <a:t>Interest in </a:t>
            </a:r>
            <a:r>
              <a:rPr lang="en-US" dirty="0" smtClean="0">
                <a:solidFill>
                  <a:srgbClr val="E7E5E4"/>
                </a:solidFill>
              </a:rPr>
              <a:t>types </a:t>
            </a:r>
            <a:r>
              <a:rPr lang="en-US" dirty="0">
                <a:solidFill>
                  <a:srgbClr val="E7E5E4"/>
                </a:solidFill>
              </a:rPr>
              <a:t>of music the other girls are making</a:t>
            </a:r>
          </a:p>
          <a:p>
            <a:endParaRPr lang="en-US" dirty="0">
              <a:solidFill>
                <a:srgbClr val="E7E5E4"/>
              </a:solidFill>
            </a:endParaRPr>
          </a:p>
          <a:p>
            <a:r>
              <a:rPr lang="en-US" dirty="0">
                <a:solidFill>
                  <a:srgbClr val="E7E5E4"/>
                </a:solidFill>
              </a:rPr>
              <a:t>Noting </a:t>
            </a:r>
            <a:r>
              <a:rPr lang="en-US" dirty="0" smtClean="0">
                <a:solidFill>
                  <a:srgbClr val="E7E5E4"/>
                </a:solidFill>
              </a:rPr>
              <a:t>perceived </a:t>
            </a:r>
            <a:r>
              <a:rPr lang="en-US" dirty="0">
                <a:solidFill>
                  <a:srgbClr val="E7E5E4"/>
                </a:solidFill>
              </a:rPr>
              <a:t>creativity of the rest of the group</a:t>
            </a:r>
          </a:p>
          <a:p>
            <a:endParaRPr lang="en-US" dirty="0">
              <a:solidFill>
                <a:srgbClr val="E7E5E4"/>
              </a:solidFill>
            </a:endParaRPr>
          </a:p>
          <a:p>
            <a:endParaRPr lang="en-US" dirty="0">
              <a:solidFill>
                <a:srgbClr val="E7E5E4"/>
              </a:solidFill>
            </a:endParaRPr>
          </a:p>
        </p:txBody>
      </p:sp>
      <p:grpSp>
        <p:nvGrpSpPr>
          <p:cNvPr id="6" name="Group 5"/>
          <p:cNvGrpSpPr/>
          <p:nvPr/>
        </p:nvGrpSpPr>
        <p:grpSpPr>
          <a:xfrm>
            <a:off x="8783431" y="1597707"/>
            <a:ext cx="3161532" cy="4807173"/>
            <a:chOff x="8543946" y="1690688"/>
            <a:chExt cx="3161532" cy="4807173"/>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43946" y="1690688"/>
              <a:ext cx="3161532" cy="2093361"/>
            </a:xfrm>
            <a:prstGeom prst="rect">
              <a:avLst/>
            </a:prstGeom>
            <a:effectLst>
              <a:outerShdw blurRad="165100" dist="101600" dir="3000000" algn="t" rotWithShape="0">
                <a:prstClr val="black">
                  <a:alpha val="40000"/>
                </a:prst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3946" y="3968636"/>
              <a:ext cx="3161532" cy="2529225"/>
            </a:xfrm>
            <a:prstGeom prst="rect">
              <a:avLst/>
            </a:prstGeom>
            <a:effectLst>
              <a:outerShdw blurRad="165100" dist="101600" dir="3000000" algn="t" rotWithShape="0">
                <a:prstClr val="black">
                  <a:alpha val="40000"/>
                </a:prstClr>
              </a:outerShdw>
            </a:effectLst>
          </p:spPr>
        </p:pic>
      </p:grpSp>
    </p:spTree>
    <p:extLst>
      <p:ext uri="{BB962C8B-B14F-4D97-AF65-F5344CB8AC3E}">
        <p14:creationId xmlns:p14="http://schemas.microsoft.com/office/powerpoint/2010/main" val="31937247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vert="horz" lIns="91440" tIns="45720" rIns="91440" bIns="45720" rtlCol="0" anchor="b">
            <a:normAutofit/>
          </a:bodyPr>
          <a:lstStyle/>
          <a:p>
            <a:r>
              <a:rPr lang="en-US" sz="4800" b="1" dirty="0" smtClean="0">
                <a:solidFill>
                  <a:srgbClr val="D14E1D"/>
                </a:solidFill>
                <a:effectLst>
                  <a:outerShdw blurRad="368300" dist="139700" dir="2700000" algn="tl" rotWithShape="0">
                    <a:prstClr val="black">
                      <a:alpha val="40000"/>
                    </a:prstClr>
                  </a:outerShdw>
                </a:effectLst>
              </a:rPr>
              <a:t>Paintball: pre-event</a:t>
            </a:r>
            <a:endParaRPr lang="en-US" sz="4800" b="1" dirty="0">
              <a:solidFill>
                <a:srgbClr val="D14E1D"/>
              </a:solidFill>
              <a:effectLst>
                <a:outerShdw blurRad="368300" dist="139700" dir="2700000" algn="tl" rotWithShape="0">
                  <a:prstClr val="black">
                    <a:alpha val="40000"/>
                  </a:prstClr>
                </a:outerShdw>
              </a:effectLst>
            </a:endParaRPr>
          </a:p>
        </p:txBody>
      </p:sp>
      <p:sp>
        <p:nvSpPr>
          <p:cNvPr id="3" name="Content Placeholder 2"/>
          <p:cNvSpPr>
            <a:spLocks noGrp="1"/>
          </p:cNvSpPr>
          <p:nvPr>
            <p:ph idx="1"/>
          </p:nvPr>
        </p:nvSpPr>
        <p:spPr>
          <a:xfrm>
            <a:off x="838200" y="1825625"/>
            <a:ext cx="6041571" cy="4351338"/>
          </a:xfrm>
        </p:spPr>
        <p:txBody>
          <a:bodyPr vert="horz" lIns="91440" tIns="45720" rIns="91440" bIns="45720" rtlCol="0">
            <a:normAutofit/>
          </a:bodyPr>
          <a:lstStyle/>
          <a:p>
            <a:endParaRPr lang="en-US" dirty="0"/>
          </a:p>
          <a:p>
            <a:endParaRPr lang="en-US" dirty="0">
              <a:solidFill>
                <a:srgbClr val="E7E5E4"/>
              </a:solidFill>
            </a:endParaRPr>
          </a:p>
        </p:txBody>
      </p:sp>
      <p:grpSp>
        <p:nvGrpSpPr>
          <p:cNvPr id="4" name="Group 3"/>
          <p:cNvGrpSpPr/>
          <p:nvPr/>
        </p:nvGrpSpPr>
        <p:grpSpPr>
          <a:xfrm>
            <a:off x="7214616" y="1246868"/>
            <a:ext cx="4698658" cy="4427074"/>
            <a:chOff x="7214616" y="365125"/>
            <a:chExt cx="4698658" cy="4427074"/>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4616" y="365125"/>
              <a:ext cx="2865120" cy="2148840"/>
            </a:xfrm>
            <a:prstGeom prst="rect">
              <a:avLst/>
            </a:prstGeom>
            <a:effectLst>
              <a:outerShdw blurRad="165100" dist="101600" dir="3000000" algn="t"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30447" y="365125"/>
              <a:ext cx="1682827" cy="2148840"/>
            </a:xfrm>
            <a:prstGeom prst="rect">
              <a:avLst/>
            </a:prstGeom>
            <a:effectLst>
              <a:outerShdw blurRad="165100" dist="101600" dir="3000000" algn="t" rotWithShape="0">
                <a:prstClr val="black">
                  <a:alpha val="40000"/>
                </a:prstClr>
              </a:outerShdw>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4616" y="2631502"/>
              <a:ext cx="4698658" cy="2160697"/>
            </a:xfrm>
            <a:prstGeom prst="rect">
              <a:avLst/>
            </a:prstGeom>
            <a:effectLst>
              <a:outerShdw blurRad="165100" dist="101600" dir="3000000" algn="t" rotWithShape="0">
                <a:prstClr val="black">
                  <a:alpha val="40000"/>
                </a:prstClr>
              </a:outerShdw>
            </a:effectLst>
          </p:spPr>
        </p:pic>
      </p:grpSp>
      <p:sp>
        <p:nvSpPr>
          <p:cNvPr id="10" name="Content Placeholder 2"/>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solidFill>
                  <a:srgbClr val="E7E5E4"/>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A great deal of fear</a:t>
            </a:r>
          </a:p>
          <a:p>
            <a:endParaRPr lang="en-US" dirty="0"/>
          </a:p>
          <a:p>
            <a:r>
              <a:rPr lang="en-US" dirty="0"/>
              <a:t>Physical inadequacy</a:t>
            </a:r>
          </a:p>
          <a:p>
            <a:endParaRPr lang="en-US" dirty="0"/>
          </a:p>
          <a:p>
            <a:r>
              <a:rPr lang="en-US" dirty="0"/>
              <a:t>Excitement for the competitive aspects</a:t>
            </a:r>
          </a:p>
          <a:p>
            <a:endParaRPr lang="en-US" dirty="0"/>
          </a:p>
          <a:p>
            <a:r>
              <a:rPr lang="en-US" dirty="0"/>
              <a:t>“Let’s do this.”</a:t>
            </a:r>
          </a:p>
          <a:p>
            <a:endParaRPr lang="en-US" dirty="0"/>
          </a:p>
        </p:txBody>
      </p:sp>
    </p:spTree>
    <p:extLst>
      <p:ext uri="{BB962C8B-B14F-4D97-AF65-F5344CB8AC3E}">
        <p14:creationId xmlns:p14="http://schemas.microsoft.com/office/powerpoint/2010/main" val="33258608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vert="horz" lIns="91440" tIns="45720" rIns="91440" bIns="45720" rtlCol="0" anchor="b">
            <a:normAutofit/>
          </a:bodyPr>
          <a:lstStyle/>
          <a:p>
            <a:r>
              <a:rPr lang="en-US" sz="4800" b="1" dirty="0">
                <a:solidFill>
                  <a:srgbClr val="D14E1D"/>
                </a:solidFill>
                <a:effectLst>
                  <a:outerShdw blurRad="368300" dist="139700" dir="2700000" algn="tl" rotWithShape="0">
                    <a:prstClr val="black">
                      <a:alpha val="40000"/>
                    </a:prstClr>
                  </a:outerShdw>
                </a:effectLst>
              </a:rPr>
              <a:t>Paintball:  Post-Event</a:t>
            </a:r>
          </a:p>
        </p:txBody>
      </p:sp>
      <p:sp>
        <p:nvSpPr>
          <p:cNvPr id="3" name="Content Placeholder 2"/>
          <p:cNvSpPr>
            <a:spLocks noGrp="1"/>
          </p:cNvSpPr>
          <p:nvPr>
            <p:ph idx="1"/>
          </p:nvPr>
        </p:nvSpPr>
        <p:spPr>
          <a:xfrm>
            <a:off x="838201" y="1825624"/>
            <a:ext cx="6858000" cy="4351338"/>
          </a:xfrm>
        </p:spPr>
        <p:txBody>
          <a:bodyPr vert="horz" lIns="91440" tIns="45720" rIns="91440" bIns="45720" rtlCol="0">
            <a:normAutofit fontScale="85000" lnSpcReduction="10000"/>
          </a:bodyPr>
          <a:lstStyle/>
          <a:p>
            <a:r>
              <a:rPr lang="en-US" dirty="0" smtClean="0">
                <a:solidFill>
                  <a:srgbClr val="E7E5E4"/>
                </a:solidFill>
              </a:rPr>
              <a:t>Tenacity of </a:t>
            </a:r>
            <a:r>
              <a:rPr lang="en-US" dirty="0">
                <a:solidFill>
                  <a:srgbClr val="E7E5E4"/>
                </a:solidFill>
              </a:rPr>
              <a:t>girls </a:t>
            </a:r>
            <a:r>
              <a:rPr lang="en-US" dirty="0" smtClean="0">
                <a:solidFill>
                  <a:srgbClr val="E7E5E4"/>
                </a:solidFill>
              </a:rPr>
              <a:t>within </a:t>
            </a:r>
            <a:r>
              <a:rPr lang="en-US" dirty="0">
                <a:solidFill>
                  <a:srgbClr val="E7E5E4"/>
                </a:solidFill>
              </a:rPr>
              <a:t>group </a:t>
            </a:r>
            <a:r>
              <a:rPr lang="en-US" dirty="0" smtClean="0">
                <a:solidFill>
                  <a:srgbClr val="E7E5E4"/>
                </a:solidFill>
              </a:rPr>
              <a:t>and competitive </a:t>
            </a:r>
            <a:r>
              <a:rPr lang="en-US" dirty="0">
                <a:solidFill>
                  <a:srgbClr val="E7E5E4"/>
                </a:solidFill>
              </a:rPr>
              <a:t>spirit</a:t>
            </a:r>
          </a:p>
          <a:p>
            <a:endParaRPr lang="en-US" dirty="0">
              <a:solidFill>
                <a:srgbClr val="E7E5E4"/>
              </a:solidFill>
            </a:endParaRPr>
          </a:p>
          <a:p>
            <a:r>
              <a:rPr lang="en-US" dirty="0" smtClean="0">
                <a:solidFill>
                  <a:srgbClr val="E7E5E4"/>
                </a:solidFill>
              </a:rPr>
              <a:t>Consideration of people </a:t>
            </a:r>
            <a:r>
              <a:rPr lang="en-US" dirty="0">
                <a:solidFill>
                  <a:srgbClr val="E7E5E4"/>
                </a:solidFill>
              </a:rPr>
              <a:t>who use guns in their line of work</a:t>
            </a:r>
          </a:p>
          <a:p>
            <a:endParaRPr lang="en-US" dirty="0">
              <a:solidFill>
                <a:srgbClr val="E7E5E4"/>
              </a:solidFill>
            </a:endParaRPr>
          </a:p>
          <a:p>
            <a:r>
              <a:rPr lang="en-US" dirty="0">
                <a:solidFill>
                  <a:srgbClr val="E7E5E4"/>
                </a:solidFill>
              </a:rPr>
              <a:t>Social concern for other girls, yet </a:t>
            </a:r>
            <a:r>
              <a:rPr lang="en-US" dirty="0" smtClean="0">
                <a:solidFill>
                  <a:srgbClr val="E7E5E4"/>
                </a:solidFill>
              </a:rPr>
              <a:t> </a:t>
            </a:r>
            <a:r>
              <a:rPr lang="en-US" dirty="0">
                <a:solidFill>
                  <a:srgbClr val="E7E5E4"/>
                </a:solidFill>
              </a:rPr>
              <a:t>willingness to fight as a team</a:t>
            </a:r>
          </a:p>
          <a:p>
            <a:endParaRPr lang="en-US" dirty="0">
              <a:solidFill>
                <a:srgbClr val="E7E5E4"/>
              </a:solidFill>
            </a:endParaRPr>
          </a:p>
          <a:p>
            <a:r>
              <a:rPr lang="en-US" dirty="0" smtClean="0">
                <a:solidFill>
                  <a:srgbClr val="E7E5E4"/>
                </a:solidFill>
              </a:rPr>
              <a:t>Importance of getting </a:t>
            </a:r>
            <a:r>
              <a:rPr lang="en-US" dirty="0" smtClean="0">
                <a:solidFill>
                  <a:srgbClr val="E7E5E4"/>
                </a:solidFill>
              </a:rPr>
              <a:t>hit</a:t>
            </a:r>
            <a:endParaRPr lang="en-US" dirty="0">
              <a:solidFill>
                <a:srgbClr val="E7E5E4"/>
              </a:solidFill>
            </a:endParaRPr>
          </a:p>
          <a:p>
            <a:endParaRPr lang="en-US" dirty="0">
              <a:solidFill>
                <a:srgbClr val="E7E5E4"/>
              </a:solidFill>
            </a:endParaRPr>
          </a:p>
          <a:p>
            <a:r>
              <a:rPr lang="en-US" dirty="0">
                <a:solidFill>
                  <a:srgbClr val="E7E5E4"/>
                </a:solidFill>
              </a:rPr>
              <a:t>Group dynamics</a:t>
            </a:r>
          </a:p>
          <a:p>
            <a:endParaRPr lang="en-US" dirty="0">
              <a:solidFill>
                <a:srgbClr val="E7E5E4"/>
              </a:solidFill>
            </a:endParaRPr>
          </a:p>
          <a:p>
            <a:endParaRPr lang="en-US" dirty="0">
              <a:solidFill>
                <a:srgbClr val="E7E5E4"/>
              </a:solidFill>
            </a:endParaRPr>
          </a:p>
          <a:p>
            <a:endParaRPr lang="en-US" dirty="0">
              <a:solidFill>
                <a:srgbClr val="E7E5E4"/>
              </a:solidFill>
            </a:endParaRPr>
          </a:p>
          <a:p>
            <a:endParaRPr lang="en-US" dirty="0">
              <a:solidFill>
                <a:srgbClr val="E7E5E4"/>
              </a:solidFill>
            </a:endParaRPr>
          </a:p>
          <a:p>
            <a:endParaRPr lang="en-US" dirty="0">
              <a:solidFill>
                <a:srgbClr val="E7E5E4"/>
              </a:solidFill>
            </a:endParaRPr>
          </a:p>
        </p:txBody>
      </p:sp>
      <p:grpSp>
        <p:nvGrpSpPr>
          <p:cNvPr id="4" name="Group 3"/>
          <p:cNvGrpSpPr/>
          <p:nvPr/>
        </p:nvGrpSpPr>
        <p:grpSpPr>
          <a:xfrm>
            <a:off x="7987503" y="412223"/>
            <a:ext cx="3769070" cy="5890968"/>
            <a:chOff x="6855389" y="412223"/>
            <a:chExt cx="3769070" cy="5890968"/>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5389" y="412223"/>
              <a:ext cx="3769070" cy="2826803"/>
            </a:xfrm>
            <a:prstGeom prst="rect">
              <a:avLst/>
            </a:prstGeom>
            <a:effectLst>
              <a:outerShdw blurRad="165100" dist="101600" dir="3000000" algn="t" rotWithShape="0">
                <a:prstClr val="black">
                  <a:alpha val="40000"/>
                </a:prstClr>
              </a:outerShdw>
            </a:effec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5389" y="3476389"/>
              <a:ext cx="3769068" cy="2826802"/>
            </a:xfrm>
            <a:prstGeom prst="rect">
              <a:avLst/>
            </a:prstGeom>
            <a:effectLst>
              <a:outerShdw blurRad="165100" dist="101600" dir="3000000" algn="t" rotWithShape="0">
                <a:prstClr val="black">
                  <a:alpha val="40000"/>
                </a:prstClr>
              </a:outerShdw>
            </a:effectLst>
          </p:spPr>
        </p:pic>
      </p:grpSp>
    </p:spTree>
    <p:extLst>
      <p:ext uri="{BB962C8B-B14F-4D97-AF65-F5344CB8AC3E}">
        <p14:creationId xmlns:p14="http://schemas.microsoft.com/office/powerpoint/2010/main" val="18589989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vert="horz" lIns="91440" tIns="45720" rIns="91440" bIns="45720" rtlCol="0" anchor="b">
            <a:normAutofit/>
          </a:bodyPr>
          <a:lstStyle/>
          <a:p>
            <a:r>
              <a:rPr lang="en-US" sz="4800" b="1" dirty="0">
                <a:solidFill>
                  <a:srgbClr val="D14E1D"/>
                </a:solidFill>
                <a:effectLst>
                  <a:outerShdw blurRad="368300" dist="139700" dir="2700000" algn="tl" rotWithShape="0">
                    <a:prstClr val="black">
                      <a:alpha val="40000"/>
                    </a:prstClr>
                  </a:outerShdw>
                </a:effectLst>
              </a:rPr>
              <a:t>Skateboarding</a:t>
            </a:r>
          </a:p>
        </p:txBody>
      </p:sp>
      <p:grpSp>
        <p:nvGrpSpPr>
          <p:cNvPr id="5" name="Group 4"/>
          <p:cNvGrpSpPr/>
          <p:nvPr/>
        </p:nvGrpSpPr>
        <p:grpSpPr>
          <a:xfrm>
            <a:off x="8392463" y="1154752"/>
            <a:ext cx="3531313" cy="4776804"/>
            <a:chOff x="8438183" y="344419"/>
            <a:chExt cx="3162295" cy="427763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38184" y="344419"/>
              <a:ext cx="1516525" cy="1895657"/>
            </a:xfrm>
            <a:prstGeom prst="rect">
              <a:avLst/>
            </a:prstGeom>
            <a:effectLst>
              <a:outerShdw blurRad="165100" dist="101600" dir="3000000" algn="t" rotWithShape="0">
                <a:prstClr val="black">
                  <a:alpha val="40000"/>
                </a:prstClr>
              </a:outerShdw>
            </a:effec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83952" y="2372869"/>
              <a:ext cx="1516525" cy="2249183"/>
            </a:xfrm>
            <a:prstGeom prst="rect">
              <a:avLst/>
            </a:prstGeom>
            <a:effectLst>
              <a:outerShdw blurRad="165100" dist="101600" dir="3000000" algn="t" rotWithShape="0">
                <a:prstClr val="black">
                  <a:alpha val="40000"/>
                </a:prstClr>
              </a:outerShdw>
            </a:effec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83953" y="344420"/>
              <a:ext cx="1516525" cy="1895656"/>
            </a:xfrm>
            <a:prstGeom prst="rect">
              <a:avLst/>
            </a:prstGeom>
            <a:effectLst>
              <a:outerShdw blurRad="165100" dist="101600" dir="3000000" algn="t" rotWithShape="0">
                <a:prstClr val="black">
                  <a:alpha val="40000"/>
                </a:prstClr>
              </a:outerShdw>
            </a:effec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38183" y="2344755"/>
              <a:ext cx="1516525" cy="1625939"/>
            </a:xfrm>
            <a:prstGeom prst="rect">
              <a:avLst/>
            </a:prstGeom>
            <a:effectLst>
              <a:outerShdw blurRad="165100" dist="101600" dir="3000000" algn="t" rotWithShape="0">
                <a:prstClr val="black">
                  <a:alpha val="40000"/>
                </a:prstClr>
              </a:outerShdw>
            </a:effectLst>
          </p:spPr>
        </p:pic>
      </p:grpSp>
      <p:sp>
        <p:nvSpPr>
          <p:cNvPr id="3" name="TextBox 2"/>
          <p:cNvSpPr txBox="1"/>
          <p:nvPr/>
        </p:nvSpPr>
        <p:spPr>
          <a:xfrm>
            <a:off x="1201783" y="1994263"/>
            <a:ext cx="5329646" cy="646331"/>
          </a:xfrm>
          <a:prstGeom prst="rect">
            <a:avLst/>
          </a:prstGeom>
          <a:noFill/>
        </p:spPr>
        <p:txBody>
          <a:bodyPr wrap="square" rtlCol="0">
            <a:spAutoFit/>
          </a:bodyPr>
          <a:lstStyle/>
          <a:p>
            <a:endParaRPr lang="en-US" dirty="0"/>
          </a:p>
          <a:p>
            <a:endParaRPr lang="en-US" dirty="0"/>
          </a:p>
        </p:txBody>
      </p:sp>
      <p:sp>
        <p:nvSpPr>
          <p:cNvPr id="4" name="Rectangle 3"/>
          <p:cNvSpPr/>
          <p:nvPr/>
        </p:nvSpPr>
        <p:spPr>
          <a:xfrm>
            <a:off x="685800" y="1726238"/>
            <a:ext cx="7315200" cy="4467733"/>
          </a:xfrm>
          <a:prstGeom prst="rect">
            <a:avLst/>
          </a:prstGeom>
        </p:spPr>
        <p:txBody>
          <a:bodyPr vert="horz" lIns="91440" tIns="45720" rIns="91440" bIns="45720" rtlCol="0">
            <a:normAutofit fontScale="92500" lnSpcReduction="10000"/>
          </a:bodyPr>
          <a:lstStyle/>
          <a:p>
            <a:pPr marL="228600" indent="-228600">
              <a:lnSpc>
                <a:spcPct val="90000"/>
              </a:lnSpc>
              <a:spcBef>
                <a:spcPts val="1000"/>
              </a:spcBef>
              <a:buFont typeface="Arial" panose="020B0604020202020204" pitchFamily="34" charset="0"/>
              <a:buChar char="•"/>
            </a:pPr>
            <a:r>
              <a:rPr lang="en-US" sz="2800" dirty="0">
                <a:solidFill>
                  <a:srgbClr val="E7E5E4"/>
                </a:solidFill>
              </a:rPr>
              <a:t>Cultural Capital– the “coolness” enhanced the excitement</a:t>
            </a:r>
          </a:p>
          <a:p>
            <a:pPr marL="228600" indent="-228600">
              <a:lnSpc>
                <a:spcPct val="90000"/>
              </a:lnSpc>
              <a:spcBef>
                <a:spcPts val="1000"/>
              </a:spcBef>
              <a:buFont typeface="Arial" panose="020B0604020202020204" pitchFamily="34" charset="0"/>
              <a:buChar char="•"/>
            </a:pPr>
            <a:endParaRPr lang="en-US" sz="2800" dirty="0" smtClean="0">
              <a:solidFill>
                <a:srgbClr val="E7E5E4"/>
              </a:solidFill>
            </a:endParaRPr>
          </a:p>
          <a:p>
            <a:pPr marL="228600" indent="-228600">
              <a:lnSpc>
                <a:spcPct val="90000"/>
              </a:lnSpc>
              <a:spcBef>
                <a:spcPts val="1000"/>
              </a:spcBef>
              <a:buFont typeface="Arial" panose="020B0604020202020204" pitchFamily="34" charset="0"/>
              <a:buChar char="•"/>
            </a:pPr>
            <a:r>
              <a:rPr lang="en-US" sz="2800" dirty="0" smtClean="0">
                <a:solidFill>
                  <a:srgbClr val="E7E5E4"/>
                </a:solidFill>
              </a:rPr>
              <a:t>Transfer of skills</a:t>
            </a:r>
          </a:p>
          <a:p>
            <a:pPr marL="228600" indent="-228600">
              <a:lnSpc>
                <a:spcPct val="90000"/>
              </a:lnSpc>
              <a:spcBef>
                <a:spcPts val="1000"/>
              </a:spcBef>
              <a:buFont typeface="Arial" panose="020B0604020202020204" pitchFamily="34" charset="0"/>
              <a:buChar char="•"/>
            </a:pPr>
            <a:endParaRPr lang="en-US" sz="2800" dirty="0">
              <a:solidFill>
                <a:srgbClr val="E7E5E4"/>
              </a:solidFill>
            </a:endParaRPr>
          </a:p>
          <a:p>
            <a:pPr marL="228600" indent="-228600">
              <a:lnSpc>
                <a:spcPct val="90000"/>
              </a:lnSpc>
              <a:spcBef>
                <a:spcPts val="1000"/>
              </a:spcBef>
              <a:buFont typeface="Arial" panose="020B0604020202020204" pitchFamily="34" charset="0"/>
              <a:buChar char="•"/>
            </a:pPr>
            <a:r>
              <a:rPr lang="en-US" sz="2800" dirty="0">
                <a:solidFill>
                  <a:srgbClr val="E7E5E4"/>
                </a:solidFill>
              </a:rPr>
              <a:t>More stereotypically male</a:t>
            </a:r>
          </a:p>
          <a:p>
            <a:pPr marL="228600" indent="-228600">
              <a:lnSpc>
                <a:spcPct val="90000"/>
              </a:lnSpc>
              <a:spcBef>
                <a:spcPts val="1000"/>
              </a:spcBef>
              <a:buFont typeface="Arial" panose="020B0604020202020204" pitchFamily="34" charset="0"/>
              <a:buChar char="•"/>
            </a:pPr>
            <a:endParaRPr lang="en-US" sz="2800" dirty="0">
              <a:solidFill>
                <a:srgbClr val="E7E5E4"/>
              </a:solidFill>
            </a:endParaRPr>
          </a:p>
          <a:p>
            <a:pPr marL="228600" indent="-228600">
              <a:lnSpc>
                <a:spcPct val="90000"/>
              </a:lnSpc>
              <a:spcBef>
                <a:spcPts val="1000"/>
              </a:spcBef>
              <a:buFont typeface="Arial" panose="020B0604020202020204" pitchFamily="34" charset="0"/>
              <a:buChar char="•"/>
            </a:pPr>
            <a:r>
              <a:rPr lang="en-US" sz="2800" dirty="0">
                <a:solidFill>
                  <a:srgbClr val="E7E5E4"/>
                </a:solidFill>
              </a:rPr>
              <a:t>More public venue – skills on display</a:t>
            </a:r>
          </a:p>
          <a:p>
            <a:pPr marL="228600" indent="-228600">
              <a:lnSpc>
                <a:spcPct val="90000"/>
              </a:lnSpc>
              <a:spcBef>
                <a:spcPts val="1000"/>
              </a:spcBef>
              <a:buFont typeface="Arial" panose="020B0604020202020204" pitchFamily="34" charset="0"/>
              <a:buChar char="•"/>
            </a:pPr>
            <a:endParaRPr lang="en-US" sz="2800" dirty="0">
              <a:solidFill>
                <a:srgbClr val="E7E5E4"/>
              </a:solidFill>
            </a:endParaRPr>
          </a:p>
          <a:p>
            <a:pPr marL="228600" indent="-228600">
              <a:lnSpc>
                <a:spcPct val="90000"/>
              </a:lnSpc>
              <a:spcBef>
                <a:spcPts val="1000"/>
              </a:spcBef>
              <a:buFont typeface="Arial" panose="020B0604020202020204" pitchFamily="34" charset="0"/>
              <a:buChar char="•"/>
            </a:pPr>
            <a:r>
              <a:rPr lang="en-US" sz="2800" dirty="0">
                <a:solidFill>
                  <a:srgbClr val="E7E5E4"/>
                </a:solidFill>
              </a:rPr>
              <a:t>Downplaying </a:t>
            </a:r>
            <a:r>
              <a:rPr lang="en-US" sz="2800" dirty="0" smtClean="0">
                <a:solidFill>
                  <a:srgbClr val="E7E5E4"/>
                </a:solidFill>
              </a:rPr>
              <a:t>ability, </a:t>
            </a:r>
            <a:r>
              <a:rPr lang="en-US" sz="2800" dirty="0">
                <a:solidFill>
                  <a:srgbClr val="E7E5E4"/>
                </a:solidFill>
              </a:rPr>
              <a:t>“Hopefully I can stand up</a:t>
            </a:r>
            <a:r>
              <a:rPr lang="en-US" sz="2800" dirty="0" smtClean="0">
                <a:solidFill>
                  <a:srgbClr val="E7E5E4"/>
                </a:solidFill>
              </a:rPr>
              <a:t>.”</a:t>
            </a:r>
            <a:endParaRPr lang="en-US" sz="2800" dirty="0">
              <a:solidFill>
                <a:srgbClr val="E7E5E4"/>
              </a:solidFill>
            </a:endParaRPr>
          </a:p>
        </p:txBody>
      </p:sp>
    </p:spTree>
    <p:extLst>
      <p:ext uri="{BB962C8B-B14F-4D97-AF65-F5344CB8AC3E}">
        <p14:creationId xmlns:p14="http://schemas.microsoft.com/office/powerpoint/2010/main" val="33523244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vert="horz" lIns="91440" tIns="45720" rIns="91440" bIns="45720" rtlCol="0" anchor="b">
            <a:normAutofit/>
          </a:bodyPr>
          <a:lstStyle/>
          <a:p>
            <a:r>
              <a:rPr lang="en-US" sz="4800" b="1" dirty="0">
                <a:solidFill>
                  <a:srgbClr val="D14E1D"/>
                </a:solidFill>
                <a:effectLst>
                  <a:outerShdw blurRad="368300" dist="139700" dir="2700000" algn="tl" rotWithShape="0">
                    <a:prstClr val="black">
                      <a:alpha val="40000"/>
                    </a:prstClr>
                  </a:outerShdw>
                </a:effectLst>
              </a:rPr>
              <a:t>Skateboarding: Post Event</a:t>
            </a:r>
          </a:p>
        </p:txBody>
      </p:sp>
      <p:sp>
        <p:nvSpPr>
          <p:cNvPr id="3" name="Content Placeholder 2"/>
          <p:cNvSpPr>
            <a:spLocks noGrp="1"/>
          </p:cNvSpPr>
          <p:nvPr>
            <p:ph idx="1"/>
          </p:nvPr>
        </p:nvSpPr>
        <p:spPr>
          <a:xfrm>
            <a:off x="838200" y="1825625"/>
            <a:ext cx="7435850" cy="4351338"/>
          </a:xfrm>
        </p:spPr>
        <p:txBody>
          <a:bodyPr vert="horz" lIns="91440" tIns="45720" rIns="91440" bIns="45720" rtlCol="0">
            <a:normAutofit/>
          </a:bodyPr>
          <a:lstStyle/>
          <a:p>
            <a:r>
              <a:rPr lang="en-US" dirty="0">
                <a:solidFill>
                  <a:srgbClr val="E7E5E4"/>
                </a:solidFill>
              </a:rPr>
              <a:t>We did “way better” as a group than we thought we would</a:t>
            </a:r>
          </a:p>
          <a:p>
            <a:endParaRPr lang="en-US" dirty="0">
              <a:solidFill>
                <a:srgbClr val="E7E5E4"/>
              </a:solidFill>
            </a:endParaRPr>
          </a:p>
          <a:p>
            <a:r>
              <a:rPr lang="en-US" dirty="0">
                <a:solidFill>
                  <a:srgbClr val="E7E5E4"/>
                </a:solidFill>
              </a:rPr>
              <a:t>The </a:t>
            </a:r>
            <a:r>
              <a:rPr lang="en-US" dirty="0" smtClean="0">
                <a:solidFill>
                  <a:srgbClr val="E7E5E4"/>
                </a:solidFill>
              </a:rPr>
              <a:t>hill </a:t>
            </a:r>
            <a:endParaRPr lang="en-US" dirty="0">
              <a:solidFill>
                <a:srgbClr val="E7E5E4"/>
              </a:solidFill>
            </a:endParaRPr>
          </a:p>
          <a:p>
            <a:endParaRPr lang="en-US" dirty="0">
              <a:solidFill>
                <a:srgbClr val="E7E5E4"/>
              </a:solidFill>
            </a:endParaRPr>
          </a:p>
          <a:p>
            <a:r>
              <a:rPr lang="en-US" dirty="0">
                <a:solidFill>
                  <a:srgbClr val="E7E5E4"/>
                </a:solidFill>
              </a:rPr>
              <a:t>Gained “new confidence”</a:t>
            </a:r>
          </a:p>
          <a:p>
            <a:endParaRPr lang="en-US" dirty="0">
              <a:solidFill>
                <a:srgbClr val="E7E5E4"/>
              </a:solidFill>
            </a:endParaRPr>
          </a:p>
          <a:p>
            <a:r>
              <a:rPr lang="en-US" dirty="0">
                <a:solidFill>
                  <a:srgbClr val="E7E5E4"/>
                </a:solidFill>
              </a:rPr>
              <a:t>“We were the only girls.”</a:t>
            </a:r>
          </a:p>
          <a:p>
            <a:endParaRPr lang="en-US" dirty="0" smtClean="0">
              <a:solidFill>
                <a:srgbClr val="E7E5E4"/>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8116" y="1140544"/>
            <a:ext cx="2515022" cy="3143779"/>
          </a:xfrm>
          <a:prstGeom prst="rect">
            <a:avLst/>
          </a:prstGeom>
          <a:effectLst>
            <a:outerShdw blurRad="165100" dist="101600" dir="3000000" algn="t" rotWithShape="0">
              <a:prstClr val="black">
                <a:alpha val="40000"/>
              </a:prst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08116" y="4462784"/>
            <a:ext cx="2515022" cy="2012017"/>
          </a:xfrm>
          <a:prstGeom prst="rect">
            <a:avLst/>
          </a:prstGeom>
          <a:effectLst>
            <a:outerShdw blurRad="165100" dist="101600" dir="3000000" algn="t" rotWithShape="0">
              <a:prstClr val="black">
                <a:alpha val="40000"/>
              </a:prstClr>
            </a:outerShdw>
          </a:effectLst>
        </p:spPr>
      </p:pic>
    </p:spTree>
    <p:extLst>
      <p:ext uri="{BB962C8B-B14F-4D97-AF65-F5344CB8AC3E}">
        <p14:creationId xmlns:p14="http://schemas.microsoft.com/office/powerpoint/2010/main" val="22227261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vert="horz" lIns="91440" tIns="45720" rIns="91440" bIns="45720" rtlCol="0" anchor="b">
            <a:normAutofit/>
          </a:bodyPr>
          <a:lstStyle/>
          <a:p>
            <a:r>
              <a:rPr lang="en-US" sz="4800" b="1" dirty="0">
                <a:solidFill>
                  <a:srgbClr val="D14E1D"/>
                </a:solidFill>
                <a:effectLst>
                  <a:outerShdw blurRad="368300" dist="139700" dir="2700000" algn="tl" rotWithShape="0">
                    <a:prstClr val="black">
                      <a:alpha val="40000"/>
                    </a:prstClr>
                  </a:outerShdw>
                </a:effectLst>
              </a:rPr>
              <a:t>The </a:t>
            </a:r>
            <a:r>
              <a:rPr lang="en-US" sz="4800" b="1" dirty="0" smtClean="0">
                <a:solidFill>
                  <a:srgbClr val="D14E1D"/>
                </a:solidFill>
                <a:effectLst>
                  <a:outerShdw blurRad="368300" dist="139700" dir="2700000" algn="tl" rotWithShape="0">
                    <a:prstClr val="black">
                      <a:alpha val="40000"/>
                    </a:prstClr>
                  </a:outerShdw>
                </a:effectLst>
              </a:rPr>
              <a:t>pivotal moments:</a:t>
            </a:r>
            <a:endParaRPr lang="en-US" sz="4800" b="1" dirty="0">
              <a:solidFill>
                <a:srgbClr val="D14E1D"/>
              </a:solidFill>
              <a:effectLst>
                <a:outerShdw blurRad="368300" dist="139700" dir="2700000" algn="tl" rotWithShape="0">
                  <a:prstClr val="black">
                    <a:alpha val="40000"/>
                  </a:prstClr>
                </a:outerShdw>
              </a:effectLst>
            </a:endParaRPr>
          </a:p>
        </p:txBody>
      </p:sp>
      <p:grpSp>
        <p:nvGrpSpPr>
          <p:cNvPr id="12" name="Group 11"/>
          <p:cNvGrpSpPr/>
          <p:nvPr/>
        </p:nvGrpSpPr>
        <p:grpSpPr>
          <a:xfrm>
            <a:off x="1853146" y="1325563"/>
            <a:ext cx="8485707" cy="5231507"/>
            <a:chOff x="1208315" y="555172"/>
            <a:chExt cx="9715792" cy="5989864"/>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5090" y="555173"/>
              <a:ext cx="2168434" cy="2710542"/>
            </a:xfrm>
            <a:prstGeom prst="rect">
              <a:avLst/>
            </a:prstGeom>
            <a:effectLst>
              <a:outerShdw blurRad="165100" dist="101600" dir="3000000" algn="t" rotWithShape="0">
                <a:prstClr val="black">
                  <a:alpha val="40000"/>
                </a:prstClr>
              </a:outerShdw>
            </a:effec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8315" y="3434444"/>
              <a:ext cx="4147456" cy="3110592"/>
            </a:xfrm>
            <a:prstGeom prst="rect">
              <a:avLst/>
            </a:prstGeom>
            <a:effectLst>
              <a:outerShdw blurRad="165100" dist="101600" dir="3000000" algn="t" rotWithShape="0">
                <a:prstClr val="black">
                  <a:alpha val="40000"/>
                </a:prstClr>
              </a:outerShdw>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8590" y="3434444"/>
              <a:ext cx="5385517" cy="3110137"/>
            </a:xfrm>
            <a:prstGeom prst="rect">
              <a:avLst/>
            </a:prstGeom>
            <a:effectLst>
              <a:outerShdw blurRad="165100" dist="101600" dir="3000000" algn="t" rotWithShape="0">
                <a:prstClr val="black">
                  <a:alpha val="40000"/>
                </a:prstClr>
              </a:outerShdw>
            </a:effec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5614" y="555172"/>
              <a:ext cx="3518493" cy="2710543"/>
            </a:xfrm>
            <a:prstGeom prst="rect">
              <a:avLst/>
            </a:prstGeom>
            <a:effectLst>
              <a:outerShdw blurRad="165100" dist="101600" dir="3000000" algn="t" rotWithShape="0">
                <a:prstClr val="black">
                  <a:alpha val="40000"/>
                </a:prstClr>
              </a:outerShdw>
            </a:effectLst>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08315" y="560416"/>
              <a:ext cx="3744685" cy="2705299"/>
            </a:xfrm>
            <a:prstGeom prst="rect">
              <a:avLst/>
            </a:prstGeom>
            <a:effectLst>
              <a:outerShdw blurRad="165100" dist="101600" dir="3000000" algn="t" rotWithShape="0">
                <a:prstClr val="black">
                  <a:alpha val="40000"/>
                </a:prstClr>
              </a:outerShdw>
            </a:effectLst>
          </p:spPr>
        </p:pic>
      </p:grpSp>
    </p:spTree>
    <p:extLst>
      <p:ext uri="{BB962C8B-B14F-4D97-AF65-F5344CB8AC3E}">
        <p14:creationId xmlns:p14="http://schemas.microsoft.com/office/powerpoint/2010/main" val="17187040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Foundry10</a:t>
            </a:r>
            <a:endParaRPr lang="en-US" dirty="0"/>
          </a:p>
        </p:txBody>
      </p:sp>
      <p:sp>
        <p:nvSpPr>
          <p:cNvPr id="5" name="TextBox 4"/>
          <p:cNvSpPr txBox="1"/>
          <p:nvPr/>
        </p:nvSpPr>
        <p:spPr>
          <a:xfrm>
            <a:off x="3286540" y="2366460"/>
            <a:ext cx="5729922" cy="1569660"/>
          </a:xfrm>
          <a:prstGeom prst="rect">
            <a:avLst/>
          </a:prstGeom>
          <a:noFill/>
        </p:spPr>
        <p:txBody>
          <a:bodyPr wrap="square" rtlCol="0">
            <a:spAutoFit/>
          </a:bodyPr>
          <a:lstStyle/>
          <a:p>
            <a:r>
              <a:rPr lang="en-US" sz="9600" dirty="0" smtClean="0">
                <a:solidFill>
                  <a:srgbClr val="E7E5E4"/>
                </a:solidFill>
              </a:rPr>
              <a:t>foundry10</a:t>
            </a:r>
            <a:endParaRPr lang="en-US" sz="9600" dirty="0">
              <a:solidFill>
                <a:srgbClr val="E7E5E4"/>
              </a:solidFill>
            </a:endParaRPr>
          </a:p>
        </p:txBody>
      </p:sp>
      <p:cxnSp>
        <p:nvCxnSpPr>
          <p:cNvPr id="7" name="Straight Connector 6"/>
          <p:cNvCxnSpPr/>
          <p:nvPr/>
        </p:nvCxnSpPr>
        <p:spPr>
          <a:xfrm>
            <a:off x="3433970" y="3618790"/>
            <a:ext cx="5019260" cy="0"/>
          </a:xfrm>
          <a:prstGeom prst="line">
            <a:avLst/>
          </a:prstGeom>
          <a:ln>
            <a:solidFill>
              <a:srgbClr val="E7E5E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3858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vert="horz" lIns="91440" tIns="45720" rIns="91440" bIns="45720" rtlCol="0" anchor="b">
            <a:normAutofit/>
          </a:bodyPr>
          <a:lstStyle/>
          <a:p>
            <a:r>
              <a:rPr lang="en-US" sz="4800" b="1" dirty="0">
                <a:solidFill>
                  <a:srgbClr val="D14E1D"/>
                </a:solidFill>
                <a:effectLst>
                  <a:outerShdw blurRad="368300" dist="139700" dir="2700000" algn="tl" rotWithShape="0">
                    <a:prstClr val="black">
                      <a:alpha val="40000"/>
                    </a:prstClr>
                  </a:outerShdw>
                </a:effectLst>
              </a:rPr>
              <a:t>Next steps </a:t>
            </a:r>
            <a:r>
              <a:rPr lang="en-US" sz="4800" b="1" dirty="0" smtClean="0">
                <a:solidFill>
                  <a:srgbClr val="D14E1D"/>
                </a:solidFill>
                <a:effectLst>
                  <a:outerShdw blurRad="368300" dist="139700" dir="2700000" algn="tl" rotWithShape="0">
                    <a:prstClr val="black">
                      <a:alpha val="40000"/>
                    </a:prstClr>
                  </a:outerShdw>
                </a:effectLst>
              </a:rPr>
              <a:t>for Girls’ Groups</a:t>
            </a:r>
            <a:endParaRPr lang="en-US" sz="4800" b="1" dirty="0">
              <a:solidFill>
                <a:srgbClr val="D14E1D"/>
              </a:solidFill>
              <a:effectLst>
                <a:outerShdw blurRad="368300" dist="139700" dir="2700000" algn="tl" rotWithShape="0">
                  <a:prstClr val="black">
                    <a:alpha val="40000"/>
                  </a:prstClr>
                </a:outerShdw>
              </a:effectLst>
            </a:endParaRPr>
          </a:p>
        </p:txBody>
      </p:sp>
      <p:sp>
        <p:nvSpPr>
          <p:cNvPr id="3" name="Content Placeholder 2"/>
          <p:cNvSpPr>
            <a:spLocks noGrp="1"/>
          </p:cNvSpPr>
          <p:nvPr>
            <p:ph idx="1"/>
          </p:nvPr>
        </p:nvSpPr>
        <p:spPr/>
        <p:txBody>
          <a:bodyPr vert="horz" lIns="91440" tIns="45720" rIns="91440" bIns="45720" rtlCol="0">
            <a:normAutofit/>
          </a:bodyPr>
          <a:lstStyle/>
          <a:p>
            <a:r>
              <a:rPr lang="en-US" dirty="0">
                <a:solidFill>
                  <a:srgbClr val="E7E5E4"/>
                </a:solidFill>
              </a:rPr>
              <a:t>Visual Arts</a:t>
            </a:r>
          </a:p>
          <a:p>
            <a:r>
              <a:rPr lang="en-US" dirty="0">
                <a:solidFill>
                  <a:srgbClr val="E7E5E4"/>
                </a:solidFill>
              </a:rPr>
              <a:t>Trapeze Class</a:t>
            </a:r>
          </a:p>
          <a:p>
            <a:endParaRPr lang="en-US" dirty="0">
              <a:solidFill>
                <a:srgbClr val="E7E5E4"/>
              </a:solidFill>
            </a:endParaRPr>
          </a:p>
          <a:p>
            <a:r>
              <a:rPr lang="en-US" dirty="0">
                <a:solidFill>
                  <a:srgbClr val="E7E5E4"/>
                </a:solidFill>
              </a:rPr>
              <a:t>Final participant interviews</a:t>
            </a:r>
          </a:p>
          <a:p>
            <a:r>
              <a:rPr lang="en-US" dirty="0">
                <a:solidFill>
                  <a:srgbClr val="E7E5E4"/>
                </a:solidFill>
              </a:rPr>
              <a:t>Parental interviews</a:t>
            </a:r>
          </a:p>
          <a:p>
            <a:r>
              <a:rPr lang="en-US" dirty="0">
                <a:solidFill>
                  <a:srgbClr val="E7E5E4"/>
                </a:solidFill>
              </a:rPr>
              <a:t>Longitudinal follow-up of the </a:t>
            </a:r>
            <a:r>
              <a:rPr lang="en-US" dirty="0" smtClean="0">
                <a:solidFill>
                  <a:srgbClr val="E7E5E4"/>
                </a:solidFill>
              </a:rPr>
              <a:t>girls</a:t>
            </a:r>
          </a:p>
          <a:p>
            <a:r>
              <a:rPr lang="en-US" dirty="0" smtClean="0">
                <a:solidFill>
                  <a:srgbClr val="E7E5E4"/>
                </a:solidFill>
              </a:rPr>
              <a:t>Re-running the group</a:t>
            </a:r>
            <a:endParaRPr lang="en-US" dirty="0">
              <a:solidFill>
                <a:srgbClr val="E7E5E4"/>
              </a:solidFill>
            </a:endParaRPr>
          </a:p>
        </p:txBody>
      </p:sp>
      <p:pic>
        <p:nvPicPr>
          <p:cNvPr id="6146" name="Picture 2" descr="http://img1.southernliving.timeinc.net/sites/default/files/image/2009/05/healthy-getaway-miami/trapeze-schoo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4203" y="1426028"/>
            <a:ext cx="4525282" cy="4525282"/>
          </a:xfrm>
          <a:prstGeom prst="rect">
            <a:avLst/>
          </a:prstGeom>
          <a:effectLst>
            <a:outerShdw blurRad="165100" dist="101600" dir="30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1641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12192000" cy="6838880"/>
            <a:chOff x="5816147" y="1959429"/>
            <a:chExt cx="6074229" cy="3407228"/>
          </a:xfrm>
        </p:grpSpPr>
        <p:pic>
          <p:nvPicPr>
            <p:cNvPr id="7172" name="Picture 4" descr="http://www.digitaltrends.com/wp-content/uploads/2013/09/uneal-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6147" y="1967820"/>
              <a:ext cx="6062543" cy="3398837"/>
            </a:xfrm>
            <a:prstGeom prst="rect">
              <a:avLst/>
            </a:prstGeom>
            <a:solidFill>
              <a:schemeClr val="tx1">
                <a:lumMod val="50000"/>
                <a:lumOff val="50000"/>
                <a:alpha val="13000"/>
              </a:schemeClr>
            </a:solidFill>
            <a:effectLst>
              <a:outerShdw blurRad="165100" dist="101600" dir="3000000" algn="t" rotWithShape="0">
                <a:prstClr val="black">
                  <a:alpha val="50000"/>
                </a:prstClr>
              </a:outerShdw>
            </a:effectLst>
          </p:spPr>
        </p:pic>
        <p:sp>
          <p:nvSpPr>
            <p:cNvPr id="5" name="Rectangle 4"/>
            <p:cNvSpPr/>
            <p:nvPr/>
          </p:nvSpPr>
          <p:spPr>
            <a:xfrm>
              <a:off x="5816147" y="1959429"/>
              <a:ext cx="6074229" cy="3407228"/>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838200" y="0"/>
            <a:ext cx="10515600" cy="1325563"/>
          </a:xfrm>
        </p:spPr>
        <p:txBody>
          <a:bodyPr vert="horz" lIns="91440" tIns="45720" rIns="91440" bIns="45720" rtlCol="0" anchor="b">
            <a:normAutofit/>
          </a:bodyPr>
          <a:lstStyle/>
          <a:p>
            <a:r>
              <a:rPr lang="en-US" sz="4800" b="1" dirty="0" smtClean="0">
                <a:solidFill>
                  <a:srgbClr val="D14E1D"/>
                </a:solidFill>
                <a:effectLst>
                  <a:outerShdw blurRad="368300" dist="139700" dir="2700000" algn="tl" rotWithShape="0">
                    <a:prstClr val="black">
                      <a:alpha val="40000"/>
                    </a:prstClr>
                  </a:outerShdw>
                </a:effectLst>
              </a:rPr>
              <a:t>Student-led internships</a:t>
            </a:r>
            <a:endParaRPr lang="en-US" sz="4800" b="1" dirty="0">
              <a:solidFill>
                <a:srgbClr val="D14E1D"/>
              </a:solidFill>
              <a:effectLst>
                <a:outerShdw blurRad="368300" dist="139700" dir="2700000" algn="tl" rotWithShape="0">
                  <a:prstClr val="black">
                    <a:alpha val="40000"/>
                  </a:prstClr>
                </a:outerShdw>
              </a:effectLst>
            </a:endParaRPr>
          </a:p>
        </p:txBody>
      </p:sp>
      <p:sp>
        <p:nvSpPr>
          <p:cNvPr id="3" name="Content Placeholder 2"/>
          <p:cNvSpPr>
            <a:spLocks noGrp="1"/>
          </p:cNvSpPr>
          <p:nvPr>
            <p:ph idx="1"/>
          </p:nvPr>
        </p:nvSpPr>
        <p:spPr>
          <a:xfrm>
            <a:off x="838201" y="1825625"/>
            <a:ext cx="7173686" cy="4351338"/>
          </a:xfrm>
        </p:spPr>
        <p:txBody>
          <a:bodyPr vert="horz" lIns="91440" tIns="45720" rIns="91440" bIns="45720" rtlCol="0">
            <a:normAutofit/>
          </a:bodyPr>
          <a:lstStyle/>
          <a:p>
            <a:r>
              <a:rPr lang="en-US" dirty="0" smtClean="0">
                <a:solidFill>
                  <a:srgbClr val="E7E5E4"/>
                </a:solidFill>
              </a:rPr>
              <a:t>What am I interested in and how can I pursue it?</a:t>
            </a:r>
          </a:p>
          <a:p>
            <a:endParaRPr lang="en-US" dirty="0" smtClean="0">
              <a:solidFill>
                <a:srgbClr val="E7E5E4"/>
              </a:solidFill>
            </a:endParaRPr>
          </a:p>
          <a:p>
            <a:r>
              <a:rPr lang="en-US" dirty="0" smtClean="0">
                <a:solidFill>
                  <a:srgbClr val="E7E5E4"/>
                </a:solidFill>
              </a:rPr>
              <a:t>Is reality anything like what I had imagined?</a:t>
            </a:r>
            <a:endParaRPr lang="en-US" dirty="0" smtClean="0">
              <a:solidFill>
                <a:srgbClr val="E7E5E4"/>
              </a:solidFill>
            </a:endParaRPr>
          </a:p>
          <a:p>
            <a:endParaRPr lang="en-US" dirty="0" smtClean="0">
              <a:solidFill>
                <a:srgbClr val="E7E5E4"/>
              </a:solidFill>
            </a:endParaRPr>
          </a:p>
          <a:p>
            <a:r>
              <a:rPr lang="en-US" dirty="0" smtClean="0">
                <a:solidFill>
                  <a:srgbClr val="E7E5E4"/>
                </a:solidFill>
              </a:rPr>
              <a:t>Knowledge extremes</a:t>
            </a:r>
          </a:p>
          <a:p>
            <a:endParaRPr lang="en-US" dirty="0">
              <a:solidFill>
                <a:srgbClr val="E7E5E4"/>
              </a:solidFill>
            </a:endParaRPr>
          </a:p>
          <a:p>
            <a:r>
              <a:rPr lang="en-US" dirty="0">
                <a:solidFill>
                  <a:srgbClr val="E7E5E4"/>
                </a:solidFill>
              </a:rPr>
              <a:t>If they can conceptualize it, we want to support it</a:t>
            </a:r>
          </a:p>
          <a:p>
            <a:endParaRPr lang="en-US" dirty="0" smtClean="0">
              <a:solidFill>
                <a:srgbClr val="E7E5E4"/>
              </a:solidFill>
            </a:endParaRPr>
          </a:p>
          <a:p>
            <a:endParaRPr lang="en-US" dirty="0">
              <a:solidFill>
                <a:srgbClr val="E7E5E4"/>
              </a:solidFill>
            </a:endParaRPr>
          </a:p>
        </p:txBody>
      </p:sp>
    </p:spTree>
    <p:extLst>
      <p:ext uri="{BB962C8B-B14F-4D97-AF65-F5344CB8AC3E}">
        <p14:creationId xmlns:p14="http://schemas.microsoft.com/office/powerpoint/2010/main" val="35829495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vert="horz" lIns="91440" tIns="45720" rIns="91440" bIns="45720" rtlCol="0" anchor="b">
            <a:normAutofit/>
          </a:bodyPr>
          <a:lstStyle/>
          <a:p>
            <a:r>
              <a:rPr lang="en-US" sz="4800" b="1" dirty="0" smtClean="0">
                <a:solidFill>
                  <a:srgbClr val="D14E1D"/>
                </a:solidFill>
                <a:effectLst>
                  <a:outerShdw blurRad="368300" dist="139700" dir="2700000" algn="tl" rotWithShape="0">
                    <a:prstClr val="black">
                      <a:alpha val="40000"/>
                    </a:prstClr>
                  </a:outerShdw>
                </a:effectLst>
              </a:rPr>
              <a:t>The groups</a:t>
            </a:r>
            <a:endParaRPr lang="en-US" sz="4800" b="1" dirty="0">
              <a:solidFill>
                <a:srgbClr val="D14E1D"/>
              </a:solidFill>
              <a:effectLst>
                <a:outerShdw blurRad="368300" dist="139700" dir="2700000" algn="tl" rotWithShape="0">
                  <a:prstClr val="black">
                    <a:alpha val="40000"/>
                  </a:prstClr>
                </a:outerShdw>
              </a:effectLst>
            </a:endParaRPr>
          </a:p>
        </p:txBody>
      </p:sp>
      <p:pic>
        <p:nvPicPr>
          <p:cNvPr id="8194" name="Picture 2" descr="http://www.uwb.edu/getattachment/mfa/aboutus/current-students/kat-ambsd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3506" y="1977457"/>
            <a:ext cx="2075996" cy="2650889"/>
          </a:xfrm>
          <a:prstGeom prst="rect">
            <a:avLst/>
          </a:prstGeom>
          <a:effectLst>
            <a:outerShdw blurRad="165100" dist="101600" dir="30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4701" y="1977457"/>
            <a:ext cx="1991036" cy="2650889"/>
          </a:xfrm>
          <a:prstGeom prst="rect">
            <a:avLst/>
          </a:prstGeom>
          <a:effectLst>
            <a:outerShdw blurRad="165100" dist="101600" dir="3000000" algn="t" rotWithShape="0">
              <a:prstClr val="black">
                <a:alpha val="40000"/>
              </a:prstClr>
            </a:outerShdw>
          </a:effectLst>
        </p:spPr>
      </p:pic>
      <p:sp>
        <p:nvSpPr>
          <p:cNvPr id="9" name="TextBox 8"/>
          <p:cNvSpPr txBox="1"/>
          <p:nvPr/>
        </p:nvSpPr>
        <p:spPr>
          <a:xfrm>
            <a:off x="930941" y="4957078"/>
            <a:ext cx="2590800" cy="646331"/>
          </a:xfrm>
          <a:prstGeom prst="rect">
            <a:avLst/>
          </a:prstGeom>
          <a:noFill/>
        </p:spPr>
        <p:txBody>
          <a:bodyPr wrap="square" rtlCol="0">
            <a:spAutoFit/>
          </a:bodyPr>
          <a:lstStyle/>
          <a:p>
            <a:pPr algn="ctr"/>
            <a:r>
              <a:rPr lang="en-US" dirty="0" smtClean="0">
                <a:solidFill>
                  <a:srgbClr val="E7E5E4"/>
                </a:solidFill>
              </a:rPr>
              <a:t>Video game design</a:t>
            </a:r>
          </a:p>
          <a:p>
            <a:pPr algn="ctr"/>
            <a:r>
              <a:rPr lang="en-US" dirty="0">
                <a:solidFill>
                  <a:srgbClr val="E7E5E4"/>
                </a:solidFill>
              </a:rPr>
              <a:t>a</a:t>
            </a:r>
            <a:r>
              <a:rPr lang="en-US" dirty="0" smtClean="0">
                <a:solidFill>
                  <a:srgbClr val="E7E5E4"/>
                </a:solidFill>
              </a:rPr>
              <a:t>nd development</a:t>
            </a:r>
            <a:endParaRPr lang="en-US" dirty="0">
              <a:solidFill>
                <a:srgbClr val="E7E5E4"/>
              </a:solidFill>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5751" y="1977459"/>
            <a:ext cx="1821181" cy="2650889"/>
          </a:xfrm>
          <a:prstGeom prst="rect">
            <a:avLst/>
          </a:prstGeom>
          <a:effectLst>
            <a:outerShdw blurRad="165100" dist="101600" dir="3000000" algn="t" rotWithShape="0">
              <a:prstClr val="black">
                <a:alpha val="40000"/>
              </a:prstClr>
            </a:outerShdw>
          </a:effectLst>
        </p:spPr>
      </p:pic>
      <p:sp>
        <p:nvSpPr>
          <p:cNvPr id="13" name="TextBox 12"/>
          <p:cNvSpPr txBox="1"/>
          <p:nvPr/>
        </p:nvSpPr>
        <p:spPr>
          <a:xfrm>
            <a:off x="4564819" y="4957078"/>
            <a:ext cx="2590800" cy="646331"/>
          </a:xfrm>
          <a:prstGeom prst="rect">
            <a:avLst/>
          </a:prstGeom>
          <a:noFill/>
        </p:spPr>
        <p:txBody>
          <a:bodyPr wrap="square" rtlCol="0">
            <a:spAutoFit/>
          </a:bodyPr>
          <a:lstStyle/>
          <a:p>
            <a:pPr algn="ctr"/>
            <a:r>
              <a:rPr lang="en-US" dirty="0" smtClean="0">
                <a:solidFill>
                  <a:srgbClr val="E7E5E4"/>
                </a:solidFill>
              </a:rPr>
              <a:t>Cinematography and documentary creation</a:t>
            </a:r>
            <a:endParaRPr lang="en-US" dirty="0">
              <a:solidFill>
                <a:srgbClr val="E7E5E4"/>
              </a:solidFill>
            </a:endParaRPr>
          </a:p>
        </p:txBody>
      </p:sp>
      <p:sp>
        <p:nvSpPr>
          <p:cNvPr id="14" name="TextBox 13"/>
          <p:cNvSpPr txBox="1"/>
          <p:nvPr/>
        </p:nvSpPr>
        <p:spPr>
          <a:xfrm>
            <a:off x="8326104" y="4957074"/>
            <a:ext cx="2590800" cy="646331"/>
          </a:xfrm>
          <a:prstGeom prst="rect">
            <a:avLst/>
          </a:prstGeom>
          <a:noFill/>
        </p:spPr>
        <p:txBody>
          <a:bodyPr wrap="square" rtlCol="0">
            <a:spAutoFit/>
          </a:bodyPr>
          <a:lstStyle/>
          <a:p>
            <a:pPr algn="ctr"/>
            <a:r>
              <a:rPr lang="en-US" dirty="0" smtClean="0">
                <a:solidFill>
                  <a:srgbClr val="E7E5E4"/>
                </a:solidFill>
              </a:rPr>
              <a:t>Visual and musical art gallery</a:t>
            </a:r>
            <a:endParaRPr lang="en-US" dirty="0">
              <a:solidFill>
                <a:srgbClr val="E7E5E4"/>
              </a:solidFill>
            </a:endParaRPr>
          </a:p>
        </p:txBody>
      </p:sp>
    </p:spTree>
    <p:extLst>
      <p:ext uri="{BB962C8B-B14F-4D97-AF65-F5344CB8AC3E}">
        <p14:creationId xmlns:p14="http://schemas.microsoft.com/office/powerpoint/2010/main" val="19393267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vert="horz" lIns="91440" tIns="45720" rIns="91440" bIns="45720" rtlCol="0" anchor="b">
            <a:normAutofit/>
          </a:bodyPr>
          <a:lstStyle/>
          <a:p>
            <a:r>
              <a:rPr lang="en-US" sz="4800" b="1" dirty="0" smtClean="0">
                <a:solidFill>
                  <a:srgbClr val="D14E1D"/>
                </a:solidFill>
                <a:effectLst>
                  <a:outerShdw blurRad="368300" dist="139700" dir="2700000" algn="tl" rotWithShape="0">
                    <a:prstClr val="black">
                      <a:alpha val="40000"/>
                    </a:prstClr>
                  </a:outerShdw>
                </a:effectLst>
              </a:rPr>
              <a:t>Hip Hop</a:t>
            </a:r>
            <a:endParaRPr lang="en-US" sz="4800" b="1" dirty="0">
              <a:solidFill>
                <a:srgbClr val="D14E1D"/>
              </a:solidFill>
              <a:effectLst>
                <a:outerShdw blurRad="368300" dist="139700" dir="2700000" algn="tl" rotWithShape="0">
                  <a:prstClr val="black">
                    <a:alpha val="40000"/>
                  </a:prstClr>
                </a:outerShdw>
              </a:effectLst>
            </a:endParaRPr>
          </a:p>
        </p:txBody>
      </p:sp>
      <p:sp>
        <p:nvSpPr>
          <p:cNvPr id="3" name="Content Placeholder 2"/>
          <p:cNvSpPr>
            <a:spLocks noGrp="1"/>
          </p:cNvSpPr>
          <p:nvPr>
            <p:ph idx="1"/>
          </p:nvPr>
        </p:nvSpPr>
        <p:spPr>
          <a:xfrm>
            <a:off x="838200" y="1825625"/>
            <a:ext cx="6424750" cy="4351338"/>
          </a:xfrm>
        </p:spPr>
        <p:txBody>
          <a:bodyPr vert="horz" lIns="91440" tIns="45720" rIns="91440" bIns="45720" rtlCol="0">
            <a:normAutofit/>
          </a:bodyPr>
          <a:lstStyle/>
          <a:p>
            <a:r>
              <a:rPr lang="en-US" dirty="0" smtClean="0">
                <a:solidFill>
                  <a:srgbClr val="E7E5E4"/>
                </a:solidFill>
              </a:rPr>
              <a:t>Perception of choice in free-style dancing </a:t>
            </a:r>
          </a:p>
          <a:p>
            <a:endParaRPr lang="en-US" dirty="0">
              <a:solidFill>
                <a:srgbClr val="E7E5E4"/>
              </a:solidFill>
            </a:endParaRPr>
          </a:p>
          <a:p>
            <a:r>
              <a:rPr lang="en-US" dirty="0" smtClean="0">
                <a:solidFill>
                  <a:srgbClr val="E7E5E4"/>
                </a:solidFill>
              </a:rPr>
              <a:t>Freedom of movement, freedom of mind</a:t>
            </a:r>
          </a:p>
          <a:p>
            <a:endParaRPr lang="en-US" dirty="0" smtClean="0">
              <a:solidFill>
                <a:srgbClr val="E7E5E4"/>
              </a:solidFill>
            </a:endParaRPr>
          </a:p>
          <a:p>
            <a:r>
              <a:rPr lang="en-US" dirty="0" smtClean="0">
                <a:solidFill>
                  <a:srgbClr val="E7E5E4"/>
                </a:solidFill>
              </a:rPr>
              <a:t>What choices surround personal artistic expression?</a:t>
            </a:r>
          </a:p>
          <a:p>
            <a:endParaRPr lang="en-US" dirty="0">
              <a:solidFill>
                <a:srgbClr val="E7E5E4"/>
              </a:solidFill>
            </a:endParaRPr>
          </a:p>
          <a:p>
            <a:r>
              <a:rPr lang="en-US" dirty="0" smtClean="0">
                <a:solidFill>
                  <a:srgbClr val="E7E5E4"/>
                </a:solidFill>
              </a:rPr>
              <a:t>Seeing extremes in styles helps kids to connect with their own</a:t>
            </a:r>
            <a:endParaRPr lang="en-US" dirty="0">
              <a:solidFill>
                <a:srgbClr val="E7E5E4"/>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9082" y="533400"/>
            <a:ext cx="3923661" cy="5889171"/>
          </a:xfrm>
          <a:prstGeom prst="rect">
            <a:avLst/>
          </a:prstGeom>
          <a:effectLst>
            <a:outerShdw blurRad="165100" dist="101600" dir="3000000" algn="t" rotWithShape="0">
              <a:prstClr val="black">
                <a:alpha val="40000"/>
              </a:prstClr>
            </a:outerShdw>
          </a:effectLst>
        </p:spPr>
      </p:pic>
    </p:spTree>
    <p:extLst>
      <p:ext uri="{BB962C8B-B14F-4D97-AF65-F5344CB8AC3E}">
        <p14:creationId xmlns:p14="http://schemas.microsoft.com/office/powerpoint/2010/main" val="17211268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12192000" cy="6858000"/>
            <a:chOff x="633386" y="364218"/>
            <a:chExt cx="10925226" cy="6145440"/>
          </a:xfrm>
        </p:grpSpPr>
        <p:pic>
          <p:nvPicPr>
            <p:cNvPr id="9218" name="Picture 2" descr="http://www.digitaltrends.com/wp-content/uploads/2013/10/The-Stanley-Parable-door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387" y="364219"/>
              <a:ext cx="10925225" cy="61454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33386" y="364218"/>
              <a:ext cx="10925225" cy="6145439"/>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838200" y="517751"/>
            <a:ext cx="10515600" cy="1325563"/>
          </a:xfrm>
        </p:spPr>
        <p:txBody>
          <a:bodyPr vert="horz" lIns="91440" tIns="45720" rIns="91440" bIns="45720" rtlCol="0" anchor="b">
            <a:normAutofit/>
          </a:bodyPr>
          <a:lstStyle/>
          <a:p>
            <a:r>
              <a:rPr lang="en-US" sz="4800" b="1" dirty="0" smtClean="0">
                <a:solidFill>
                  <a:srgbClr val="D14E1D"/>
                </a:solidFill>
                <a:effectLst>
                  <a:outerShdw blurRad="368300" dist="139700" dir="2700000" algn="tl" rotWithShape="0">
                    <a:prstClr val="black">
                      <a:alpha val="40000"/>
                    </a:prstClr>
                  </a:outerShdw>
                </a:effectLst>
              </a:rPr>
              <a:t>Research in creativity and choice in gaming</a:t>
            </a:r>
            <a:endParaRPr lang="en-US" sz="4800" b="1" dirty="0">
              <a:solidFill>
                <a:srgbClr val="D14E1D"/>
              </a:solidFill>
              <a:effectLst>
                <a:outerShdw blurRad="368300" dist="139700" dir="2700000" algn="tl" rotWithShape="0">
                  <a:prstClr val="black">
                    <a:alpha val="40000"/>
                  </a:prstClr>
                </a:outerShdw>
              </a:effectLst>
            </a:endParaRPr>
          </a:p>
        </p:txBody>
      </p:sp>
      <p:sp>
        <p:nvSpPr>
          <p:cNvPr id="3" name="Content Placeholder 2"/>
          <p:cNvSpPr>
            <a:spLocks noGrp="1"/>
          </p:cNvSpPr>
          <p:nvPr>
            <p:ph idx="1"/>
          </p:nvPr>
        </p:nvSpPr>
        <p:spPr>
          <a:xfrm>
            <a:off x="838200" y="2343376"/>
            <a:ext cx="9099620" cy="4351338"/>
          </a:xfrm>
        </p:spPr>
        <p:txBody>
          <a:bodyPr vert="horz" lIns="91440" tIns="45720" rIns="91440" bIns="45720" rtlCol="0">
            <a:normAutofit/>
          </a:bodyPr>
          <a:lstStyle/>
          <a:p>
            <a:r>
              <a:rPr lang="en-US" dirty="0" smtClean="0">
                <a:solidFill>
                  <a:srgbClr val="E7E5E4"/>
                </a:solidFill>
              </a:rPr>
              <a:t>Stanley Parable choice-based narrative game</a:t>
            </a:r>
          </a:p>
          <a:p>
            <a:endParaRPr lang="en-US" dirty="0" smtClean="0">
              <a:solidFill>
                <a:srgbClr val="E7E5E4"/>
              </a:solidFill>
            </a:endParaRPr>
          </a:p>
          <a:p>
            <a:r>
              <a:rPr lang="en-US" dirty="0" smtClean="0">
                <a:solidFill>
                  <a:srgbClr val="E7E5E4"/>
                </a:solidFill>
              </a:rPr>
              <a:t>Initial studies suggest gender-based differences in </a:t>
            </a:r>
            <a:r>
              <a:rPr lang="en-US" dirty="0" smtClean="0">
                <a:solidFill>
                  <a:srgbClr val="E7E5E4"/>
                </a:solidFill>
              </a:rPr>
              <a:t>how their choices are </a:t>
            </a:r>
            <a:r>
              <a:rPr lang="en-US" dirty="0" err="1" smtClean="0">
                <a:solidFill>
                  <a:srgbClr val="E7E5E4"/>
                </a:solidFill>
              </a:rPr>
              <a:t>percieved</a:t>
            </a:r>
            <a:endParaRPr lang="en-US" dirty="0" smtClean="0">
              <a:solidFill>
                <a:srgbClr val="E7E5E4"/>
              </a:solidFill>
            </a:endParaRPr>
          </a:p>
          <a:p>
            <a:endParaRPr lang="en-US" dirty="0" smtClean="0">
              <a:solidFill>
                <a:srgbClr val="E7E5E4"/>
              </a:solidFill>
            </a:endParaRPr>
          </a:p>
          <a:p>
            <a:pPr marL="0" indent="0">
              <a:buNone/>
            </a:pPr>
            <a:endParaRPr lang="en-US" dirty="0" smtClean="0">
              <a:solidFill>
                <a:srgbClr val="E7E5E4"/>
              </a:solidFill>
            </a:endParaRPr>
          </a:p>
        </p:txBody>
      </p:sp>
    </p:spTree>
    <p:extLst>
      <p:ext uri="{BB962C8B-B14F-4D97-AF65-F5344CB8AC3E}">
        <p14:creationId xmlns:p14="http://schemas.microsoft.com/office/powerpoint/2010/main" val="24493967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vert="horz" lIns="91440" tIns="45720" rIns="91440" bIns="45720" rtlCol="0" anchor="b">
            <a:normAutofit/>
          </a:bodyPr>
          <a:lstStyle/>
          <a:p>
            <a:r>
              <a:rPr lang="en-US" sz="4800" b="1" dirty="0" smtClean="0">
                <a:solidFill>
                  <a:srgbClr val="D14E1D"/>
                </a:solidFill>
                <a:effectLst>
                  <a:outerShdw blurRad="368300" dist="139700" dir="2700000" algn="tl" rotWithShape="0">
                    <a:prstClr val="black">
                      <a:alpha val="40000"/>
                    </a:prstClr>
                  </a:outerShdw>
                </a:effectLst>
              </a:rPr>
              <a:t>Imagining the future</a:t>
            </a:r>
            <a:endParaRPr lang="en-US" sz="4800" b="1" dirty="0">
              <a:solidFill>
                <a:srgbClr val="D14E1D"/>
              </a:solidFill>
              <a:effectLst>
                <a:outerShdw blurRad="368300" dist="139700" dir="2700000" algn="tl" rotWithShape="0">
                  <a:prstClr val="black">
                    <a:alpha val="40000"/>
                  </a:prstClr>
                </a:outerShdw>
              </a:effectLst>
            </a:endParaRPr>
          </a:p>
        </p:txBody>
      </p:sp>
    </p:spTree>
    <p:extLst>
      <p:ext uri="{BB962C8B-B14F-4D97-AF65-F5344CB8AC3E}">
        <p14:creationId xmlns:p14="http://schemas.microsoft.com/office/powerpoint/2010/main" val="17893698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vert="horz" lIns="91440" tIns="45720" rIns="91440" bIns="45720" rtlCol="0" anchor="b">
            <a:normAutofit/>
          </a:bodyPr>
          <a:lstStyle/>
          <a:p>
            <a:r>
              <a:rPr lang="en-US" sz="4800" b="1" dirty="0" smtClean="0">
                <a:solidFill>
                  <a:srgbClr val="D14E1D"/>
                </a:solidFill>
                <a:effectLst>
                  <a:outerShdw blurRad="368300" dist="139700" dir="2700000" algn="tl" rotWithShape="0">
                    <a:prstClr val="black">
                      <a:alpha val="40000"/>
                    </a:prstClr>
                  </a:outerShdw>
                </a:effectLst>
              </a:rPr>
              <a:t>Contact info</a:t>
            </a:r>
            <a:endParaRPr lang="en-US" sz="4800" b="1" dirty="0">
              <a:solidFill>
                <a:srgbClr val="D14E1D"/>
              </a:solidFill>
              <a:effectLst>
                <a:outerShdw blurRad="368300" dist="139700" dir="2700000" algn="tl" rotWithShape="0">
                  <a:prstClr val="black">
                    <a:alpha val="40000"/>
                  </a:prstClr>
                </a:outerShdw>
              </a:effectLst>
            </a:endParaRPr>
          </a:p>
        </p:txBody>
      </p:sp>
      <p:sp>
        <p:nvSpPr>
          <p:cNvPr id="5" name="Content Placeholder 2"/>
          <p:cNvSpPr txBox="1">
            <a:spLocks/>
          </p:cNvSpPr>
          <p:nvPr/>
        </p:nvSpPr>
        <p:spPr>
          <a:xfrm>
            <a:off x="2883625" y="1956253"/>
            <a:ext cx="64247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smtClean="0">
                <a:solidFill>
                  <a:srgbClr val="E7E5E4"/>
                </a:solidFill>
              </a:rPr>
              <a:t>http://foundry10.org</a:t>
            </a:r>
          </a:p>
          <a:p>
            <a:pPr marL="0" indent="0" algn="ctr">
              <a:buNone/>
            </a:pPr>
            <a:r>
              <a:rPr lang="en-US" dirty="0" smtClean="0">
                <a:solidFill>
                  <a:srgbClr val="E7E5E4"/>
                </a:solidFill>
              </a:rPr>
              <a:t>@foundry10ed</a:t>
            </a:r>
          </a:p>
          <a:p>
            <a:pPr marL="0" indent="0" algn="ctr">
              <a:buNone/>
            </a:pPr>
            <a:endParaRPr lang="en-US" dirty="0">
              <a:solidFill>
                <a:srgbClr val="E7E5E4"/>
              </a:solidFill>
            </a:endParaRPr>
          </a:p>
          <a:p>
            <a:pPr marL="0" indent="0" algn="ctr">
              <a:buNone/>
            </a:pPr>
            <a:r>
              <a:rPr lang="en-US" dirty="0" smtClean="0">
                <a:solidFill>
                  <a:srgbClr val="E7E5E4"/>
                </a:solidFill>
              </a:rPr>
              <a:t>Lisa Castaneda</a:t>
            </a:r>
          </a:p>
          <a:p>
            <a:pPr marL="0" indent="0" algn="ctr">
              <a:buNone/>
            </a:pPr>
            <a:r>
              <a:rPr lang="en-US" i="1" dirty="0" smtClean="0">
                <a:solidFill>
                  <a:srgbClr val="E7E5E4"/>
                </a:solidFill>
              </a:rPr>
              <a:t>Lisa@foundry10.org</a:t>
            </a:r>
          </a:p>
          <a:p>
            <a:pPr marL="0" indent="0" algn="ctr">
              <a:buNone/>
            </a:pPr>
            <a:endParaRPr lang="en-US" dirty="0" smtClean="0">
              <a:solidFill>
                <a:srgbClr val="E7E5E4"/>
              </a:solidFill>
            </a:endParaRPr>
          </a:p>
          <a:p>
            <a:pPr marL="0" indent="0" algn="ctr">
              <a:buNone/>
            </a:pPr>
            <a:r>
              <a:rPr lang="en-US" dirty="0" smtClean="0">
                <a:solidFill>
                  <a:srgbClr val="E7E5E4"/>
                </a:solidFill>
              </a:rPr>
              <a:t>Tom Swanson </a:t>
            </a:r>
          </a:p>
          <a:p>
            <a:pPr marL="0" indent="0" algn="ctr">
              <a:buNone/>
            </a:pPr>
            <a:r>
              <a:rPr lang="en-US" i="1" dirty="0" smtClean="0">
                <a:solidFill>
                  <a:srgbClr val="E7E5E4"/>
                </a:solidFill>
              </a:rPr>
              <a:t>Tom@foundry10.org</a:t>
            </a:r>
          </a:p>
          <a:p>
            <a:pPr marL="0" indent="0" algn="ctr">
              <a:buNone/>
            </a:pPr>
            <a:endParaRPr lang="en-US" dirty="0" smtClean="0">
              <a:solidFill>
                <a:srgbClr val="E7E5E4"/>
              </a:solidFill>
            </a:endParaRPr>
          </a:p>
        </p:txBody>
      </p:sp>
    </p:spTree>
    <p:extLst>
      <p:ext uri="{BB962C8B-B14F-4D97-AF65-F5344CB8AC3E}">
        <p14:creationId xmlns:p14="http://schemas.microsoft.com/office/powerpoint/2010/main" val="5118236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vert="horz" lIns="91440" tIns="45720" rIns="91440" bIns="45720" rtlCol="0" anchor="b">
            <a:normAutofit/>
          </a:bodyPr>
          <a:lstStyle/>
          <a:p>
            <a:r>
              <a:rPr lang="en-US" sz="6000" b="1" dirty="0" smtClean="0">
                <a:solidFill>
                  <a:srgbClr val="D14E1D"/>
                </a:solidFill>
                <a:effectLst>
                  <a:outerShdw blurRad="368300" dist="139700" dir="2700000" algn="tl" rotWithShape="0">
                    <a:prstClr val="black">
                      <a:alpha val="40000"/>
                    </a:prstClr>
                  </a:outerShdw>
                </a:effectLst>
              </a:rPr>
              <a:t>Areas of interest</a:t>
            </a:r>
            <a:endParaRPr lang="en-US" sz="6000" b="1" dirty="0">
              <a:solidFill>
                <a:srgbClr val="D14E1D"/>
              </a:solidFill>
              <a:effectLst>
                <a:outerShdw blurRad="368300" dist="139700" dir="2700000" algn="tl" rotWithShape="0">
                  <a:prstClr val="black">
                    <a:alpha val="40000"/>
                  </a:prstClr>
                </a:outerShdw>
              </a:effectLst>
            </a:endParaRPr>
          </a:p>
        </p:txBody>
      </p:sp>
      <p:sp>
        <p:nvSpPr>
          <p:cNvPr id="3" name="Content Placeholder 2"/>
          <p:cNvSpPr>
            <a:spLocks noGrp="1"/>
          </p:cNvSpPr>
          <p:nvPr>
            <p:ph idx="1"/>
          </p:nvPr>
        </p:nvSpPr>
        <p:spPr/>
        <p:txBody>
          <a:bodyPr vert="horz" lIns="91440" tIns="45720" rIns="91440" bIns="45720" rtlCol="0">
            <a:normAutofit/>
          </a:bodyPr>
          <a:lstStyle/>
          <a:p>
            <a:r>
              <a:rPr lang="en-US" dirty="0" smtClean="0">
                <a:solidFill>
                  <a:srgbClr val="E7E5E4"/>
                </a:solidFill>
              </a:rPr>
              <a:t>Student voice</a:t>
            </a:r>
          </a:p>
          <a:p>
            <a:r>
              <a:rPr lang="en-US" dirty="0" smtClean="0">
                <a:solidFill>
                  <a:srgbClr val="E7E5E4"/>
                </a:solidFill>
              </a:rPr>
              <a:t>Creativity and imagination</a:t>
            </a:r>
          </a:p>
          <a:p>
            <a:r>
              <a:rPr lang="en-US" dirty="0" smtClean="0">
                <a:solidFill>
                  <a:srgbClr val="E7E5E4"/>
                </a:solidFill>
              </a:rPr>
              <a:t>Transfer of knowledge</a:t>
            </a:r>
          </a:p>
          <a:p>
            <a:r>
              <a:rPr lang="en-US" dirty="0" smtClean="0">
                <a:solidFill>
                  <a:srgbClr val="E7E5E4"/>
                </a:solidFill>
              </a:rPr>
              <a:t>Novice vs. </a:t>
            </a:r>
            <a:r>
              <a:rPr lang="en-US" dirty="0" smtClean="0">
                <a:solidFill>
                  <a:srgbClr val="E7E5E4"/>
                </a:solidFill>
              </a:rPr>
              <a:t>expert learning</a:t>
            </a:r>
            <a:endParaRPr lang="en-US" dirty="0" smtClean="0">
              <a:solidFill>
                <a:srgbClr val="E7E5E4"/>
              </a:solidFill>
            </a:endParaRPr>
          </a:p>
          <a:p>
            <a:r>
              <a:rPr lang="en-US" dirty="0" smtClean="0">
                <a:solidFill>
                  <a:srgbClr val="E7E5E4"/>
                </a:solidFill>
              </a:rPr>
              <a:t>Mentorship</a:t>
            </a:r>
          </a:p>
          <a:p>
            <a:r>
              <a:rPr lang="en-US" dirty="0" smtClean="0">
                <a:solidFill>
                  <a:srgbClr val="E7E5E4"/>
                </a:solidFill>
              </a:rPr>
              <a:t>Metacognition</a:t>
            </a:r>
            <a:endParaRPr lang="en-US" dirty="0">
              <a:solidFill>
                <a:srgbClr val="E7E5E4"/>
              </a:solidFill>
            </a:endParaRPr>
          </a:p>
          <a:p>
            <a:endParaRPr lang="en-US" dirty="0">
              <a:solidFill>
                <a:srgbClr val="E7E5E4"/>
              </a:solidFill>
            </a:endParaRPr>
          </a:p>
        </p:txBody>
      </p:sp>
      <p:pic>
        <p:nvPicPr>
          <p:cNvPr id="2050" name="Picture 2" descr="http://www.foregolfproperties.com/wp-content/uploads/Confused-Figure-with-Question-Mark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2545" y="964525"/>
            <a:ext cx="3861255" cy="3210939"/>
          </a:xfrm>
          <a:prstGeom prst="rect">
            <a:avLst/>
          </a:prstGeom>
          <a:noFill/>
          <a:effectLst>
            <a:outerShdw blurRad="215900" dist="101600" dir="3000000" algn="t" rotWithShape="0">
              <a:prstClr val="black">
                <a:alpha val="46000"/>
              </a:prstClr>
            </a:outerShdw>
            <a:reflection stA="91000" endPos="65000" dist="50800" dir="5400000" sy="-100000" algn="bl" rotWithShape="0"/>
          </a:effectLst>
        </p:spPr>
      </p:pic>
    </p:spTree>
    <p:extLst>
      <p:ext uri="{BB962C8B-B14F-4D97-AF65-F5344CB8AC3E}">
        <p14:creationId xmlns:p14="http://schemas.microsoft.com/office/powerpoint/2010/main" val="13233379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D14E1D"/>
                </a:solidFill>
                <a:effectLst>
                  <a:outerShdw blurRad="368300" dist="139700" dir="2700000" algn="tl" rotWithShape="0">
                    <a:prstClr val="black">
                      <a:alpha val="40000"/>
                    </a:prstClr>
                  </a:outerShdw>
                </a:effectLst>
              </a:rPr>
              <a:t>Student voice </a:t>
            </a:r>
            <a:r>
              <a:rPr lang="en-US" b="1" dirty="0" smtClean="0">
                <a:solidFill>
                  <a:srgbClr val="D14E1D"/>
                </a:solidFill>
                <a:effectLst>
                  <a:outerShdw blurRad="368300" dist="139700" dir="2700000" algn="tl" rotWithShape="0">
                    <a:prstClr val="black">
                      <a:alpha val="40000"/>
                    </a:prstClr>
                  </a:outerShdw>
                </a:effectLst>
              </a:rPr>
              <a:t>– research</a:t>
            </a:r>
            <a:endParaRPr lang="en-US" dirty="0"/>
          </a:p>
        </p:txBody>
      </p:sp>
      <p:sp>
        <p:nvSpPr>
          <p:cNvPr id="4" name="Content Placeholder 2"/>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srgbClr val="E7E5E4"/>
                </a:solidFill>
              </a:rPr>
              <a:t>35 in-depth interviews with kids, grades 7-12</a:t>
            </a:r>
          </a:p>
          <a:p>
            <a:r>
              <a:rPr lang="en-US" dirty="0" smtClean="0">
                <a:solidFill>
                  <a:srgbClr val="E7E5E4"/>
                </a:solidFill>
              </a:rPr>
              <a:t>300+ compressed interviews</a:t>
            </a:r>
          </a:p>
          <a:p>
            <a:r>
              <a:rPr lang="en-US" dirty="0" smtClean="0">
                <a:solidFill>
                  <a:srgbClr val="E7E5E4"/>
                </a:solidFill>
              </a:rPr>
              <a:t>300+ game development surveys</a:t>
            </a:r>
          </a:p>
          <a:p>
            <a:r>
              <a:rPr lang="en-US" dirty="0" smtClean="0">
                <a:solidFill>
                  <a:srgbClr val="E7E5E4"/>
                </a:solidFill>
              </a:rPr>
              <a:t>Research focal points</a:t>
            </a:r>
          </a:p>
          <a:p>
            <a:pPr lvl="1"/>
            <a:r>
              <a:rPr lang="en-US" dirty="0" smtClean="0">
                <a:solidFill>
                  <a:srgbClr val="E7E5E4"/>
                </a:solidFill>
              </a:rPr>
              <a:t>Future goals</a:t>
            </a:r>
          </a:p>
          <a:p>
            <a:pPr lvl="1"/>
            <a:r>
              <a:rPr lang="en-US" dirty="0" smtClean="0">
                <a:solidFill>
                  <a:srgbClr val="E7E5E4"/>
                </a:solidFill>
              </a:rPr>
              <a:t>Perception of learning</a:t>
            </a:r>
          </a:p>
          <a:p>
            <a:pPr lvl="1"/>
            <a:r>
              <a:rPr lang="en-US" dirty="0" smtClean="0">
                <a:solidFill>
                  <a:srgbClr val="E7E5E4"/>
                </a:solidFill>
              </a:rPr>
              <a:t>How they would improve school</a:t>
            </a:r>
          </a:p>
          <a:p>
            <a:pPr lvl="1"/>
            <a:r>
              <a:rPr lang="en-US" dirty="0" smtClean="0">
                <a:solidFill>
                  <a:srgbClr val="E7E5E4"/>
                </a:solidFill>
              </a:rPr>
              <a:t>Community support of goals</a:t>
            </a:r>
          </a:p>
          <a:p>
            <a:pPr lvl="1"/>
            <a:r>
              <a:rPr lang="en-US" dirty="0" smtClean="0">
                <a:solidFill>
                  <a:srgbClr val="E7E5E4"/>
                </a:solidFill>
              </a:rPr>
              <a:t>Elective learning opportunities</a:t>
            </a:r>
          </a:p>
          <a:p>
            <a:pPr lvl="1"/>
            <a:endParaRPr lang="en-US" dirty="0" smtClean="0">
              <a:solidFill>
                <a:srgbClr val="E7E5E4"/>
              </a:solidFill>
            </a:endParaRPr>
          </a:p>
          <a:p>
            <a:pPr lvl="1"/>
            <a:endParaRPr lang="en-US" dirty="0">
              <a:solidFill>
                <a:srgbClr val="E7E5E4"/>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445" y="217714"/>
            <a:ext cx="5683568" cy="6858000"/>
          </a:xfrm>
          <a:prstGeom prst="rect">
            <a:avLst/>
          </a:prstGeom>
        </p:spPr>
      </p:pic>
    </p:spTree>
    <p:extLst>
      <p:ext uri="{BB962C8B-B14F-4D97-AF65-F5344CB8AC3E}">
        <p14:creationId xmlns:p14="http://schemas.microsoft.com/office/powerpoint/2010/main" val="21282492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774" y="-552354"/>
            <a:ext cx="10515600" cy="1325563"/>
          </a:xfrm>
        </p:spPr>
        <p:txBody>
          <a:bodyPr vert="horz" lIns="91440" tIns="45720" rIns="91440" bIns="45720" rtlCol="0" anchor="b">
            <a:normAutofit/>
          </a:bodyPr>
          <a:lstStyle/>
          <a:p>
            <a:r>
              <a:rPr lang="en-US" sz="4800" b="1" dirty="0" smtClean="0">
                <a:solidFill>
                  <a:srgbClr val="D14E1D"/>
                </a:solidFill>
                <a:effectLst>
                  <a:outerShdw blurRad="368300" dist="139700" dir="2700000" algn="tl" rotWithShape="0">
                    <a:prstClr val="black">
                      <a:alpha val="40000"/>
                    </a:prstClr>
                  </a:outerShdw>
                </a:effectLst>
              </a:rPr>
              <a:t>Our programs</a:t>
            </a:r>
            <a:endParaRPr lang="en-US" sz="4800" b="1" dirty="0">
              <a:solidFill>
                <a:srgbClr val="D14E1D"/>
              </a:solidFill>
              <a:effectLst>
                <a:outerShdw blurRad="368300" dist="139700" dir="2700000" algn="tl" rotWithShape="0">
                  <a:prstClr val="black">
                    <a:alpha val="40000"/>
                  </a:prstClr>
                </a:outerShdw>
              </a:effectLst>
            </a:endParaRPr>
          </a:p>
        </p:txBody>
      </p:sp>
      <p:grpSp>
        <p:nvGrpSpPr>
          <p:cNvPr id="5" name="Group 4"/>
          <p:cNvGrpSpPr/>
          <p:nvPr/>
        </p:nvGrpSpPr>
        <p:grpSpPr>
          <a:xfrm>
            <a:off x="436736" y="852369"/>
            <a:ext cx="11251149" cy="5846516"/>
            <a:chOff x="660256" y="862529"/>
            <a:chExt cx="11251149" cy="5846516"/>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7694" y="862532"/>
              <a:ext cx="4204976" cy="2801565"/>
            </a:xfrm>
            <a:prstGeom prst="rect">
              <a:avLst/>
            </a:prstGeom>
            <a:effectLst>
              <a:outerShdw blurRad="165100" dist="101600" dir="3000000" algn="t" rotWithShape="0">
                <a:prstClr val="black">
                  <a:alpha val="40000"/>
                </a:prstClr>
              </a:outerShdw>
            </a:effec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4340" y="3822159"/>
              <a:ext cx="2309509" cy="2886886"/>
            </a:xfrm>
            <a:prstGeom prst="rect">
              <a:avLst/>
            </a:prstGeom>
            <a:effectLst>
              <a:outerShdw blurRad="165100" dist="101600" dir="3000000" algn="t" rotWithShape="0">
                <a:prstClr val="black">
                  <a:alpha val="40000"/>
                </a:prstClr>
              </a:outerShdw>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8752" y="3822414"/>
              <a:ext cx="3356549" cy="2886631"/>
            </a:xfrm>
            <a:prstGeom prst="rect">
              <a:avLst/>
            </a:prstGeom>
            <a:effectLst>
              <a:outerShdw blurRad="165100" dist="101600" dir="3000000" algn="t" rotWithShape="0">
                <a:prstClr val="black">
                  <a:alpha val="40000"/>
                </a:prstClr>
              </a:outerShdw>
            </a:effec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0256" y="3822159"/>
              <a:ext cx="3849181" cy="2886886"/>
            </a:xfrm>
            <a:prstGeom prst="rect">
              <a:avLst/>
            </a:prstGeom>
            <a:effectLst>
              <a:outerShdw blurRad="165100" dist="101600" dir="3000000" algn="t" rotWithShape="0">
                <a:prstClr val="black">
                  <a:alpha val="40000"/>
                </a:prstClr>
              </a:outerShdw>
            </a:effectLst>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50916" y="862530"/>
              <a:ext cx="3660489" cy="2801565"/>
            </a:xfrm>
            <a:prstGeom prst="rect">
              <a:avLst/>
            </a:prstGeom>
            <a:effectLst>
              <a:outerShdw blurRad="165100" dist="101600" dir="3000000" algn="t" rotWithShape="0">
                <a:prstClr val="black">
                  <a:alpha val="40000"/>
                </a:prstClr>
              </a:outerShdw>
            </a:effectLst>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40204" y="3822159"/>
              <a:ext cx="1271201" cy="2886886"/>
            </a:xfrm>
            <a:prstGeom prst="rect">
              <a:avLst/>
            </a:prstGeom>
            <a:effectLst>
              <a:outerShdw blurRad="165100" dist="101600" dir="3000000" algn="t" rotWithShape="0">
                <a:prstClr val="black">
                  <a:alpha val="40000"/>
                </a:prstClr>
              </a:outerShdw>
            </a:effectLst>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0256" y="862529"/>
              <a:ext cx="3029192" cy="2801565"/>
            </a:xfrm>
            <a:prstGeom prst="rect">
              <a:avLst/>
            </a:prstGeom>
            <a:effectLst>
              <a:outerShdw blurRad="165100" dist="101600" dir="3000000" algn="t" rotWithShape="0">
                <a:prstClr val="black">
                  <a:alpha val="40000"/>
                </a:prstClr>
              </a:outerShdw>
            </a:effectLst>
          </p:spPr>
        </p:pic>
      </p:grpSp>
    </p:spTree>
    <p:extLst>
      <p:ext uri="{BB962C8B-B14F-4D97-AF65-F5344CB8AC3E}">
        <p14:creationId xmlns:p14="http://schemas.microsoft.com/office/powerpoint/2010/main" val="23067950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0092"/>
            <a:ext cx="10515600" cy="1325563"/>
          </a:xfrm>
        </p:spPr>
        <p:txBody>
          <a:bodyPr vert="horz" lIns="91440" tIns="45720" rIns="91440" bIns="45720" rtlCol="0" anchor="b">
            <a:noAutofit/>
          </a:bodyPr>
          <a:lstStyle/>
          <a:p>
            <a:r>
              <a:rPr lang="en-US" sz="7200" b="1" dirty="0" smtClean="0">
                <a:solidFill>
                  <a:srgbClr val="D14E1D"/>
                </a:solidFill>
                <a:effectLst>
                  <a:outerShdw blurRad="368300" dist="139700" dir="2700000" algn="tl" rotWithShape="0">
                    <a:prstClr val="black">
                      <a:alpha val="40000"/>
                    </a:prstClr>
                  </a:outerShdw>
                </a:effectLst>
              </a:rPr>
              <a:t>Major findings</a:t>
            </a:r>
            <a:endParaRPr lang="en-US" sz="7200" b="1" dirty="0">
              <a:solidFill>
                <a:srgbClr val="D14E1D"/>
              </a:solidFill>
              <a:effectLst>
                <a:outerShdw blurRad="368300" dist="139700" dir="2700000" algn="tl" rotWithShape="0">
                  <a:prstClr val="black">
                    <a:alpha val="40000"/>
                  </a:prstClr>
                </a:outerShdw>
              </a:effectLst>
            </a:endParaRPr>
          </a:p>
        </p:txBody>
      </p:sp>
      <p:sp>
        <p:nvSpPr>
          <p:cNvPr id="3" name="Content Placeholder 2"/>
          <p:cNvSpPr>
            <a:spLocks noGrp="1"/>
          </p:cNvSpPr>
          <p:nvPr>
            <p:ph idx="1"/>
          </p:nvPr>
        </p:nvSpPr>
        <p:spPr/>
        <p:txBody>
          <a:bodyPr vert="horz" lIns="91440" tIns="45720" rIns="91440" bIns="45720" rtlCol="0">
            <a:normAutofit/>
          </a:bodyPr>
          <a:lstStyle/>
          <a:p>
            <a:pPr marL="0" indent="0">
              <a:buNone/>
            </a:pPr>
            <a:endParaRPr lang="en-US" sz="3600" dirty="0" smtClean="0">
              <a:solidFill>
                <a:srgbClr val="E7E5E4"/>
              </a:solidFill>
            </a:endParaRPr>
          </a:p>
          <a:p>
            <a:pPr marL="0" indent="0">
              <a:buNone/>
            </a:pPr>
            <a:r>
              <a:rPr lang="en-US" sz="3600" dirty="0" smtClean="0">
                <a:solidFill>
                  <a:srgbClr val="E7E5E4"/>
                </a:solidFill>
              </a:rPr>
              <a:t>Students would like more genuine and informal interactions with adults</a:t>
            </a:r>
          </a:p>
          <a:p>
            <a:pPr marL="0" indent="0">
              <a:buNone/>
            </a:pPr>
            <a:endParaRPr lang="en-US" sz="3600" dirty="0">
              <a:solidFill>
                <a:srgbClr val="E7E5E4"/>
              </a:solidFill>
            </a:endParaRPr>
          </a:p>
          <a:p>
            <a:pPr marL="0" indent="0">
              <a:buNone/>
            </a:pPr>
            <a:r>
              <a:rPr lang="en-US" sz="3600" dirty="0" smtClean="0">
                <a:solidFill>
                  <a:srgbClr val="E7E5E4"/>
                </a:solidFill>
              </a:rPr>
              <a:t>There is a disconnect between actual and perceived choices</a:t>
            </a:r>
            <a:endParaRPr lang="en-US" sz="3600" dirty="0">
              <a:solidFill>
                <a:srgbClr val="E7E5E4"/>
              </a:solidFill>
            </a:endParaRPr>
          </a:p>
        </p:txBody>
      </p:sp>
      <p:sp>
        <p:nvSpPr>
          <p:cNvPr id="4" name="Rectangle 3"/>
          <p:cNvSpPr/>
          <p:nvPr/>
        </p:nvSpPr>
        <p:spPr>
          <a:xfrm>
            <a:off x="1793966" y="2290353"/>
            <a:ext cx="7437120" cy="369332"/>
          </a:xfrm>
          <a:prstGeom prst="rect">
            <a:avLst/>
          </a:prstGeom>
        </p:spPr>
        <p:txBody>
          <a:bodyPr wrap="square">
            <a:spAutoFit/>
          </a:bodyPr>
          <a:lstStyle/>
          <a:p>
            <a:r>
              <a:rPr lang="en-US" dirty="0" smtClean="0">
                <a:solidFill>
                  <a:srgbClr val="E7E5E4"/>
                </a:solidFill>
              </a:rPr>
              <a:t> </a:t>
            </a:r>
            <a:endParaRPr lang="en-US" dirty="0"/>
          </a:p>
        </p:txBody>
      </p:sp>
      <p:sp>
        <p:nvSpPr>
          <p:cNvPr id="5" name="Right Arrow 4"/>
          <p:cNvSpPr/>
          <p:nvPr/>
        </p:nvSpPr>
        <p:spPr>
          <a:xfrm>
            <a:off x="0" y="4458481"/>
            <a:ext cx="838200" cy="444137"/>
          </a:xfrm>
          <a:prstGeom prst="rightArrow">
            <a:avLst/>
          </a:prstGeom>
          <a:solidFill>
            <a:srgbClr val="D14E1D"/>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0" y="2740000"/>
            <a:ext cx="838200" cy="444137"/>
          </a:xfrm>
          <a:prstGeom prst="rightArrow">
            <a:avLst/>
          </a:prstGeom>
          <a:solidFill>
            <a:srgbClr val="D14E1D"/>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44835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600" y="0"/>
            <a:ext cx="10515600" cy="1325563"/>
          </a:xfrm>
        </p:spPr>
        <p:txBody>
          <a:bodyPr vert="horz" lIns="91440" tIns="45720" rIns="91440" bIns="45720" rtlCol="0" anchor="b">
            <a:normAutofit/>
          </a:bodyPr>
          <a:lstStyle/>
          <a:p>
            <a:r>
              <a:rPr lang="en-US" sz="4800" b="1" dirty="0" smtClean="0">
                <a:solidFill>
                  <a:srgbClr val="D14E1D"/>
                </a:solidFill>
                <a:effectLst>
                  <a:outerShdw blurRad="368300" dist="139700" dir="2700000" algn="tl" rotWithShape="0">
                    <a:prstClr val="black">
                      <a:alpha val="40000"/>
                    </a:prstClr>
                  </a:outerShdw>
                </a:effectLst>
              </a:rPr>
              <a:t>Girls were disappearing from the crowd</a:t>
            </a:r>
            <a:endParaRPr lang="en-US" sz="4800" b="1" dirty="0">
              <a:solidFill>
                <a:srgbClr val="D14E1D"/>
              </a:solidFill>
              <a:effectLst>
                <a:outerShdw blurRad="368300" dist="139700" dir="2700000" algn="tl" rotWithShape="0">
                  <a:prstClr val="black">
                    <a:alpha val="40000"/>
                  </a:prstClr>
                </a:outerShdw>
              </a:effectLst>
            </a:endParaRPr>
          </a:p>
        </p:txBody>
      </p:sp>
      <p:sp>
        <p:nvSpPr>
          <p:cNvPr id="3" name="Content Placeholder 2"/>
          <p:cNvSpPr>
            <a:spLocks noGrp="1"/>
          </p:cNvSpPr>
          <p:nvPr>
            <p:ph idx="1"/>
          </p:nvPr>
        </p:nvSpPr>
        <p:spPr>
          <a:xfrm>
            <a:off x="653142" y="1988910"/>
            <a:ext cx="10101943" cy="4226832"/>
          </a:xfrm>
        </p:spPr>
        <p:txBody>
          <a:bodyPr vert="horz" lIns="91440" tIns="45720" rIns="91440" bIns="45720" rtlCol="0">
            <a:normAutofit/>
          </a:bodyPr>
          <a:lstStyle/>
          <a:p>
            <a:r>
              <a:rPr lang="en-US" dirty="0">
                <a:solidFill>
                  <a:srgbClr val="E7E5E4"/>
                </a:solidFill>
              </a:rPr>
              <a:t>O</a:t>
            </a:r>
            <a:r>
              <a:rPr lang="en-US" dirty="0" smtClean="0">
                <a:solidFill>
                  <a:srgbClr val="E7E5E4"/>
                </a:solidFill>
              </a:rPr>
              <a:t>ften </a:t>
            </a:r>
            <a:r>
              <a:rPr lang="en-US" dirty="0">
                <a:solidFill>
                  <a:srgbClr val="E7E5E4"/>
                </a:solidFill>
              </a:rPr>
              <a:t>due to a lack of </a:t>
            </a:r>
            <a:r>
              <a:rPr lang="en-US" dirty="0" smtClean="0">
                <a:solidFill>
                  <a:srgbClr val="E7E5E4"/>
                </a:solidFill>
              </a:rPr>
              <a:t>other girls</a:t>
            </a:r>
            <a:endParaRPr lang="en-US" dirty="0">
              <a:solidFill>
                <a:srgbClr val="E7E5E4"/>
              </a:solidFill>
            </a:endParaRPr>
          </a:p>
          <a:p>
            <a:endParaRPr lang="en-US" dirty="0">
              <a:solidFill>
                <a:srgbClr val="E7E5E4"/>
              </a:solidFill>
            </a:endParaRPr>
          </a:p>
          <a:p>
            <a:r>
              <a:rPr lang="en-US" dirty="0" smtClean="0">
                <a:solidFill>
                  <a:srgbClr val="E7E5E4"/>
                </a:solidFill>
              </a:rPr>
              <a:t>Social pressures</a:t>
            </a:r>
            <a:endParaRPr lang="en-US" dirty="0">
              <a:solidFill>
                <a:srgbClr val="E7E5E4"/>
              </a:solidFill>
            </a:endParaRPr>
          </a:p>
          <a:p>
            <a:endParaRPr lang="en-US" dirty="0">
              <a:solidFill>
                <a:srgbClr val="E7E5E4"/>
              </a:solidFill>
            </a:endParaRPr>
          </a:p>
          <a:p>
            <a:r>
              <a:rPr lang="en-US" dirty="0">
                <a:solidFill>
                  <a:srgbClr val="E7E5E4"/>
                </a:solidFill>
              </a:rPr>
              <a:t>Familial </a:t>
            </a:r>
            <a:r>
              <a:rPr lang="en-US" dirty="0" smtClean="0">
                <a:solidFill>
                  <a:srgbClr val="E7E5E4"/>
                </a:solidFill>
              </a:rPr>
              <a:t>and gender </a:t>
            </a:r>
            <a:r>
              <a:rPr lang="en-US" dirty="0" smtClean="0">
                <a:solidFill>
                  <a:srgbClr val="E7E5E4"/>
                </a:solidFill>
              </a:rPr>
              <a:t>pressure - </a:t>
            </a:r>
            <a:r>
              <a:rPr lang="en-US" dirty="0">
                <a:solidFill>
                  <a:srgbClr val="E7E5E4"/>
                </a:solidFill>
              </a:rPr>
              <a:t>“I’m not going to be good at it.”</a:t>
            </a:r>
          </a:p>
          <a:p>
            <a:endParaRPr lang="en-US" dirty="0">
              <a:solidFill>
                <a:srgbClr val="E7E5E4"/>
              </a:solidFill>
            </a:endParaRPr>
          </a:p>
          <a:p>
            <a:r>
              <a:rPr lang="en-US" dirty="0">
                <a:solidFill>
                  <a:srgbClr val="E7E5E4"/>
                </a:solidFill>
              </a:rPr>
              <a:t>“This is not for me.”  Imagination almost working against them.</a:t>
            </a:r>
          </a:p>
          <a:p>
            <a:endParaRPr lang="en-US" dirty="0">
              <a:solidFill>
                <a:srgbClr val="E7E5E4"/>
              </a:solidFill>
            </a:endParaRPr>
          </a:p>
        </p:txBody>
      </p:sp>
      <p:pic>
        <p:nvPicPr>
          <p:cNvPr id="3074" name="Picture 2" descr="http://www.evotivemarketing.com/wp-content/uploads/2011/06/stand-out-from-the-crow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804" y="1559152"/>
            <a:ext cx="5476875" cy="2286001"/>
          </a:xfrm>
          <a:prstGeom prst="rect">
            <a:avLst/>
          </a:prstGeom>
          <a:effectLst>
            <a:outerShdw blurRad="165100" dist="101600" dir="30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7787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D14E1D"/>
                </a:solidFill>
                <a:effectLst>
                  <a:outerShdw blurRad="368300" dist="139700" dir="2700000" algn="tl" rotWithShape="0">
                    <a:prstClr val="black">
                      <a:alpha val="40000"/>
                    </a:prstClr>
                  </a:outerShdw>
                </a:effectLst>
              </a:rPr>
              <a:t>Perceptions of future </a:t>
            </a:r>
            <a:r>
              <a:rPr lang="en-US" b="1" dirty="0" smtClean="0">
                <a:solidFill>
                  <a:srgbClr val="D14E1D"/>
                </a:solidFill>
                <a:effectLst>
                  <a:outerShdw blurRad="368300" dist="139700" dir="2700000" algn="tl" rotWithShape="0">
                    <a:prstClr val="black">
                      <a:alpha val="40000"/>
                    </a:prstClr>
                  </a:outerShdw>
                </a:effectLst>
              </a:rPr>
              <a:t>choice</a:t>
            </a:r>
            <a:endParaRPr lang="en-US" i="1" dirty="0"/>
          </a:p>
        </p:txBody>
      </p:sp>
      <p:sp>
        <p:nvSpPr>
          <p:cNvPr id="4" name="Content Placeholder 2"/>
          <p:cNvSpPr>
            <a:spLocks noGrp="1"/>
          </p:cNvSpPr>
          <p:nvPr>
            <p:ph idx="1"/>
          </p:nvPr>
        </p:nvSpPr>
        <p:spPr/>
        <p:txBody>
          <a:bodyPr vert="horz" lIns="91440" tIns="45720" rIns="91440" bIns="45720" rtlCol="0">
            <a:normAutofit/>
          </a:bodyPr>
          <a:lstStyle/>
          <a:p>
            <a:r>
              <a:rPr lang="en-US" dirty="0" smtClean="0">
                <a:solidFill>
                  <a:srgbClr val="E7E5E4"/>
                </a:solidFill>
              </a:rPr>
              <a:t>Even within careers, scope of perception is narrow</a:t>
            </a:r>
          </a:p>
          <a:p>
            <a:endParaRPr lang="en-US" dirty="0" smtClean="0">
              <a:solidFill>
                <a:srgbClr val="E7E5E4"/>
              </a:solidFill>
            </a:endParaRPr>
          </a:p>
          <a:p>
            <a:r>
              <a:rPr lang="en-US" dirty="0">
                <a:solidFill>
                  <a:srgbClr val="E7E5E4"/>
                </a:solidFill>
              </a:rPr>
              <a:t>Girls don’t envision females in game design and therefore they can’t envision themselves in game </a:t>
            </a:r>
            <a:r>
              <a:rPr lang="en-US" dirty="0" smtClean="0">
                <a:solidFill>
                  <a:srgbClr val="E7E5E4"/>
                </a:solidFill>
              </a:rPr>
              <a:t>design</a:t>
            </a:r>
          </a:p>
          <a:p>
            <a:endParaRPr lang="en-US" dirty="0" smtClean="0">
              <a:solidFill>
                <a:srgbClr val="E7E5E4"/>
              </a:solidFill>
            </a:endParaRPr>
          </a:p>
          <a:p>
            <a:r>
              <a:rPr lang="en-US" dirty="0" smtClean="0">
                <a:solidFill>
                  <a:srgbClr val="E7E5E4"/>
                </a:solidFill>
              </a:rPr>
              <a:t>Research suggests perception is key to pursuit</a:t>
            </a:r>
            <a:endParaRPr lang="en-US" dirty="0">
              <a:solidFill>
                <a:srgbClr val="E7E5E4"/>
              </a:solidFill>
            </a:endParaRPr>
          </a:p>
        </p:txBody>
      </p:sp>
    </p:spTree>
    <p:extLst>
      <p:ext uri="{BB962C8B-B14F-4D97-AF65-F5344CB8AC3E}">
        <p14:creationId xmlns:p14="http://schemas.microsoft.com/office/powerpoint/2010/main" val="6979527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3765</TotalTime>
  <Words>2846</Words>
  <Application>Microsoft Office PowerPoint</Application>
  <PresentationFormat>Widescreen</PresentationFormat>
  <Paragraphs>335</Paragraphs>
  <Slides>36</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Office Theme</vt:lpstr>
      <vt:lpstr>IERG foundry10  Imagination, gender and their importance in perceived choices</vt:lpstr>
      <vt:lpstr>Who we are</vt:lpstr>
      <vt:lpstr>Foundry10</vt:lpstr>
      <vt:lpstr>Areas of interest</vt:lpstr>
      <vt:lpstr>Student voice – research</vt:lpstr>
      <vt:lpstr>Our programs</vt:lpstr>
      <vt:lpstr>Major findings</vt:lpstr>
      <vt:lpstr>Girls were disappearing from the crowd</vt:lpstr>
      <vt:lpstr>Perceptions of future choice</vt:lpstr>
      <vt:lpstr>Imaginative Education</vt:lpstr>
      <vt:lpstr>Elements of Romantic Understanding</vt:lpstr>
      <vt:lpstr>In particular, the Girls’ Group</vt:lpstr>
      <vt:lpstr>How it started </vt:lpstr>
      <vt:lpstr>Girls’ Group Goals</vt:lpstr>
      <vt:lpstr>Fascination with extremes </vt:lpstr>
      <vt:lpstr>Piecing together understanding </vt:lpstr>
      <vt:lpstr>Human Emotions and Understanding</vt:lpstr>
      <vt:lpstr>Metal Shop: Pre-Event</vt:lpstr>
      <vt:lpstr>Metal Shop: Pre-Event</vt:lpstr>
      <vt:lpstr>Metal Shop: Post-Event</vt:lpstr>
      <vt:lpstr>Hip-Hop Dance Class: Pre-Event</vt:lpstr>
      <vt:lpstr>Hip-Hop Dance:  Post-Event</vt:lpstr>
      <vt:lpstr>Music Production: Pre-Event</vt:lpstr>
      <vt:lpstr>Music Production: Post-Events</vt:lpstr>
      <vt:lpstr>Paintball: pre-event</vt:lpstr>
      <vt:lpstr>Paintball:  Post-Event</vt:lpstr>
      <vt:lpstr>Skateboarding</vt:lpstr>
      <vt:lpstr>Skateboarding: Post Event</vt:lpstr>
      <vt:lpstr>The pivotal moments:</vt:lpstr>
      <vt:lpstr>Next steps for Girls’ Groups</vt:lpstr>
      <vt:lpstr>Student-led internships</vt:lpstr>
      <vt:lpstr>The groups</vt:lpstr>
      <vt:lpstr>Hip Hop</vt:lpstr>
      <vt:lpstr>Research in creativity and choice in gaming</vt:lpstr>
      <vt:lpstr>Imagining the future</vt:lpstr>
      <vt:lpstr>Contact info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IERG foundry10</dc:title>
  <dc:creator>Lisa Castaneda</dc:creator>
  <cp:lastModifiedBy>Tom Swanson</cp:lastModifiedBy>
  <cp:revision>99</cp:revision>
  <dcterms:created xsi:type="dcterms:W3CDTF">2014-06-10T20:49:49Z</dcterms:created>
  <dcterms:modified xsi:type="dcterms:W3CDTF">2014-07-03T06:30:51Z</dcterms:modified>
</cp:coreProperties>
</file>